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940-487A-4E56-B9C9-C6E97E64513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DB2D60E-9CF6-4154-A46B-64A4044EF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69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940-487A-4E56-B9C9-C6E97E64513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B2D60E-9CF6-4154-A46B-64A4044EF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01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940-487A-4E56-B9C9-C6E97E64513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B2D60E-9CF6-4154-A46B-64A4044EF16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1076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940-487A-4E56-B9C9-C6E97E64513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B2D60E-9CF6-4154-A46B-64A4044EF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89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940-487A-4E56-B9C9-C6E97E64513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B2D60E-9CF6-4154-A46B-64A4044EF16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3791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940-487A-4E56-B9C9-C6E97E64513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B2D60E-9CF6-4154-A46B-64A4044EF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842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940-487A-4E56-B9C9-C6E97E64513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D60E-9CF6-4154-A46B-64A4044EF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404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940-487A-4E56-B9C9-C6E97E64513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D60E-9CF6-4154-A46B-64A4044EF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79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940-487A-4E56-B9C9-C6E97E64513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D60E-9CF6-4154-A46B-64A4044EF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9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940-487A-4E56-B9C9-C6E97E64513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B2D60E-9CF6-4154-A46B-64A4044EF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6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940-487A-4E56-B9C9-C6E97E64513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B2D60E-9CF6-4154-A46B-64A4044EF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01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940-487A-4E56-B9C9-C6E97E64513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B2D60E-9CF6-4154-A46B-64A4044EF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8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940-487A-4E56-B9C9-C6E97E64513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D60E-9CF6-4154-A46B-64A4044EF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71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940-487A-4E56-B9C9-C6E97E64513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D60E-9CF6-4154-A46B-64A4044EF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41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940-487A-4E56-B9C9-C6E97E64513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D60E-9CF6-4154-A46B-64A4044EF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53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940-487A-4E56-B9C9-C6E97E64513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B2D60E-9CF6-4154-A46B-64A4044EF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80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1940-487A-4E56-B9C9-C6E97E64513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DB2D60E-9CF6-4154-A46B-64A4044EF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34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Интересные задачи по информатике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Часть 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7261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"/>
          <p:cNvSpPr txBox="1">
            <a:spLocks noChangeArrowheads="1"/>
          </p:cNvSpPr>
          <p:nvPr/>
        </p:nvSpPr>
        <p:spPr bwMode="auto">
          <a:xfrm>
            <a:off x="1835150" y="754063"/>
            <a:ext cx="6438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i="1" dirty="0">
                <a:solidFill>
                  <a:schemeClr val="folHlink"/>
                </a:solidFill>
              </a:rPr>
              <a:t>Вкусные ломтики</a:t>
            </a:r>
          </a:p>
        </p:txBody>
      </p:sp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1835151" y="1425575"/>
            <a:ext cx="8532813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/>
              <a:t>Мама очень вкусно поджаривает ломтики хлеба, пользуясь специальной маленькой сковородкой. Для готовности каждый ломтик должен быть поджарен с двух сторон. Поджаривание каждой стороны ломтика длится </a:t>
            </a:r>
            <a:r>
              <a:rPr lang="ru-RU" altLang="ru-RU">
                <a:solidFill>
                  <a:schemeClr val="folHlink"/>
                </a:solidFill>
              </a:rPr>
              <a:t>30 секунд</a:t>
            </a:r>
            <a:r>
              <a:rPr lang="ru-RU" altLang="ru-RU"/>
              <a:t>, причем на сковороде умещается рядом только два ломтика.</a:t>
            </a:r>
          </a:p>
          <a:p>
            <a:pPr algn="just" eaLnBrk="1" hangingPunct="1"/>
            <a:endParaRPr lang="ru-RU" altLang="ru-RU"/>
          </a:p>
          <a:p>
            <a:pPr eaLnBrk="1" hangingPunct="1"/>
            <a:r>
              <a:rPr lang="ru-RU" altLang="ru-RU"/>
              <a:t>За какое минимальное время при этих условиях мама может приготовить: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а) четыре ломтика хлеба?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б) пять ломтиков? </a:t>
            </a:r>
          </a:p>
        </p:txBody>
      </p:sp>
      <p:pic>
        <p:nvPicPr>
          <p:cNvPr id="410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6" r="2380" b="13715"/>
          <a:stretch>
            <a:fillRect/>
          </a:stretch>
        </p:blipFill>
        <p:spPr bwMode="auto">
          <a:xfrm>
            <a:off x="6073776" y="3608388"/>
            <a:ext cx="40671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4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993900" y="638176"/>
            <a:ext cx="802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>
                <a:solidFill>
                  <a:srgbClr val="008000"/>
                </a:solidFill>
                <a:latin typeface="Arial" panose="020B0604020202020204" pitchFamily="34" charset="0"/>
              </a:rPr>
              <a:t>Решение</a:t>
            </a:r>
            <a:endParaRPr lang="en-US" altLang="ru-RU" b="1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1979613" y="984251"/>
            <a:ext cx="8026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879475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401763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92405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446338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9035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3607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8179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42751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/>
              <a:t>Если пронумеровать ломтики, то задача поджаривания четырех ломтиков за минимально возможное время решается за четыре шага (этапа), представленных в табл. 1, а пяти ломтиков — за пять шагов, показанных в табл. 2.</a:t>
            </a: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7234238" y="2203451"/>
            <a:ext cx="1325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i="1">
                <a:solidFill>
                  <a:srgbClr val="008000"/>
                </a:solidFill>
              </a:rPr>
              <a:t>Таблица 1</a:t>
            </a:r>
            <a:endParaRPr lang="ru-RU" altLang="ru-RU">
              <a:solidFill>
                <a:srgbClr val="008000"/>
              </a:solidFill>
            </a:endParaRPr>
          </a:p>
        </p:txBody>
      </p:sp>
      <p:pic>
        <p:nvPicPr>
          <p:cNvPr id="17818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4" y="2606676"/>
            <a:ext cx="4714875" cy="35020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8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9" y="2593976"/>
            <a:ext cx="4714875" cy="4081463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8188" name="Text Box 12"/>
          <p:cNvSpPr txBox="1">
            <a:spLocks noChangeArrowheads="1"/>
          </p:cNvSpPr>
          <p:nvPr/>
        </p:nvSpPr>
        <p:spPr bwMode="auto">
          <a:xfrm>
            <a:off x="7234238" y="2203451"/>
            <a:ext cx="1325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i="1">
                <a:solidFill>
                  <a:srgbClr val="008000"/>
                </a:solidFill>
              </a:rPr>
              <a:t>Таблица 2</a:t>
            </a:r>
            <a:endParaRPr lang="ru-RU" altLang="ru-RU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5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4" grpId="0"/>
      <p:bldP spid="178184" grpId="1"/>
      <p:bldP spid="1781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835150" y="754063"/>
            <a:ext cx="7524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i="1">
                <a:solidFill>
                  <a:schemeClr val="folHlink"/>
                </a:solidFill>
              </a:rPr>
              <a:t>Три лампочки 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835151" y="1425575"/>
            <a:ext cx="8532813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/>
              <a:t>Есть две изолированные друг от друга комнаты. В одной из них расположены три лампочки, в другой — трехклавишный выключатель к этим лампочкам, каждая клавиша которого включает одну и только одну из них, но какую именно — неизвестно. Изначально все лампочки выключены. </a:t>
            </a:r>
          </a:p>
          <a:p>
            <a:pPr algn="just" eaLnBrk="1" hangingPunct="1"/>
            <a:endParaRPr lang="ru-RU" altLang="ru-RU"/>
          </a:p>
          <a:p>
            <a:pPr algn="just" eaLnBrk="1" hangingPunct="1"/>
            <a:r>
              <a:rPr lang="ru-RU" altLang="ru-RU"/>
              <a:t>Требуется за минимальное число переходов из одной комнаты в другую определить, какая клавиша какой лампочкой управляет.</a:t>
            </a:r>
          </a:p>
        </p:txBody>
      </p:sp>
      <p:pic>
        <p:nvPicPr>
          <p:cNvPr id="9220" name="Picture 5" descr="3 выключат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1" y="3830638"/>
            <a:ext cx="2011363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3 лампоч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9" y="3795714"/>
            <a:ext cx="38766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2" name="Group 7"/>
          <p:cNvGrpSpPr>
            <a:grpSpLocks/>
          </p:cNvGrpSpPr>
          <p:nvPr/>
        </p:nvGrpSpPr>
        <p:grpSpPr bwMode="auto">
          <a:xfrm>
            <a:off x="4689476" y="4708526"/>
            <a:ext cx="1039813" cy="595313"/>
            <a:chOff x="1829" y="2966"/>
            <a:chExt cx="655" cy="375"/>
          </a:xfrm>
        </p:grpSpPr>
        <p:sp>
          <p:nvSpPr>
            <p:cNvPr id="9223" name="AutoShape 8"/>
            <p:cNvSpPr>
              <a:spLocks noChangeArrowheads="1"/>
            </p:cNvSpPr>
            <p:nvPr/>
          </p:nvSpPr>
          <p:spPr bwMode="auto">
            <a:xfrm>
              <a:off x="2146" y="2966"/>
              <a:ext cx="338" cy="375"/>
            </a:xfrm>
            <a:custGeom>
              <a:avLst/>
              <a:gdLst>
                <a:gd name="T0" fmla="*/ 253 w 21600"/>
                <a:gd name="T1" fmla="*/ 0 h 21600"/>
                <a:gd name="T2" fmla="*/ 0 w 21600"/>
                <a:gd name="T3" fmla="*/ 188 h 21600"/>
                <a:gd name="T4" fmla="*/ 253 w 21600"/>
                <a:gd name="T5" fmla="*/ 375 h 21600"/>
                <a:gd name="T6" fmla="*/ 338 w 21600"/>
                <a:gd name="T7" fmla="*/ 18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7 w 21600"/>
                <a:gd name="T13" fmla="*/ 5414 h 21600"/>
                <a:gd name="T14" fmla="*/ 18916 w 21600"/>
                <a:gd name="T15" fmla="*/ 161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4" name="AutoShape 9"/>
            <p:cNvSpPr>
              <a:spLocks noChangeArrowheads="1"/>
            </p:cNvSpPr>
            <p:nvPr/>
          </p:nvSpPr>
          <p:spPr bwMode="auto">
            <a:xfrm flipH="1">
              <a:off x="1829" y="2966"/>
              <a:ext cx="338" cy="375"/>
            </a:xfrm>
            <a:custGeom>
              <a:avLst/>
              <a:gdLst>
                <a:gd name="T0" fmla="*/ 253 w 21600"/>
                <a:gd name="T1" fmla="*/ 0 h 21600"/>
                <a:gd name="T2" fmla="*/ 0 w 21600"/>
                <a:gd name="T3" fmla="*/ 188 h 21600"/>
                <a:gd name="T4" fmla="*/ 253 w 21600"/>
                <a:gd name="T5" fmla="*/ 375 h 21600"/>
                <a:gd name="T6" fmla="*/ 338 w 21600"/>
                <a:gd name="T7" fmla="*/ 18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7 w 21600"/>
                <a:gd name="T13" fmla="*/ 5414 h 21600"/>
                <a:gd name="T14" fmla="*/ 18916 w 21600"/>
                <a:gd name="T15" fmla="*/ 161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4820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993900" y="638176"/>
            <a:ext cx="802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>
                <a:solidFill>
                  <a:srgbClr val="008000"/>
                </a:solidFill>
                <a:latin typeface="Arial" panose="020B0604020202020204" pitchFamily="34" charset="0"/>
              </a:rPr>
              <a:t>Решение</a:t>
            </a:r>
            <a:endParaRPr lang="en-US" altLang="ru-RU" b="1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979613" y="984251"/>
            <a:ext cx="8026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879475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401763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92405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446338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9035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3607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8179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42751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Задача решается за один переход из комнаты в комнату. </a:t>
            </a:r>
          </a:p>
          <a:p>
            <a:pPr eaLnBrk="1" hangingPunct="1"/>
            <a:endParaRPr lang="ru-RU" altLang="ru-RU"/>
          </a:p>
          <a:p>
            <a:pPr algn="just" eaLnBrk="1" hangingPunct="1"/>
            <a:r>
              <a:rPr lang="ru-RU" altLang="ru-RU"/>
              <a:t>Надо включить одну любую клавишу, подождать некоторое время </a:t>
            </a:r>
            <a:br>
              <a:rPr lang="ru-RU" altLang="ru-RU"/>
            </a:br>
            <a:r>
              <a:rPr lang="ru-RU" altLang="ru-RU"/>
              <a:t>(5 минут), выключить ее и включить другую, после чего идти в комнату</a:t>
            </a:r>
          </a:p>
          <a:p>
            <a:pPr algn="just" eaLnBrk="1" hangingPunct="1"/>
            <a:r>
              <a:rPr lang="ru-RU" altLang="ru-RU"/>
              <a:t>с лампочками. </a:t>
            </a:r>
          </a:p>
          <a:p>
            <a:pPr algn="just" eaLnBrk="1" hangingPunct="1"/>
            <a:endParaRPr lang="ru-RU" altLang="ru-RU"/>
          </a:p>
          <a:p>
            <a:pPr algn="just" eaLnBrk="1" hangingPunct="1"/>
            <a:r>
              <a:rPr lang="ru-RU" altLang="ru-RU"/>
              <a:t>Одна клавиша в этот момент включена – соответствующая лампочка горит. </a:t>
            </a:r>
          </a:p>
          <a:p>
            <a:pPr algn="just" eaLnBrk="1" hangingPunct="1"/>
            <a:endParaRPr lang="ru-RU" altLang="ru-RU"/>
          </a:p>
          <a:p>
            <a:pPr algn="just" eaLnBrk="1" hangingPunct="1"/>
            <a:r>
              <a:rPr lang="ru-RU" altLang="ru-RU"/>
              <a:t>Из двух других та лампочка, что недавно горела, будет заметно горячее той, которая все это время была выключена. Той лампочке, что горячее, соответствует клавиша, которая была включена и потом выключена. </a:t>
            </a:r>
          </a:p>
          <a:p>
            <a:pPr algn="just" eaLnBrk="1" hangingPunct="1"/>
            <a:endParaRPr lang="ru-RU" altLang="ru-RU"/>
          </a:p>
          <a:p>
            <a:pPr algn="just" eaLnBrk="1" hangingPunct="1"/>
            <a:r>
              <a:rPr lang="ru-RU" altLang="ru-RU"/>
              <a:t>Оставшейся лампочке соответствует клавиша, которую совсем </a:t>
            </a:r>
            <a:br>
              <a:rPr lang="ru-RU" altLang="ru-RU"/>
            </a:br>
            <a:r>
              <a:rPr lang="ru-RU" altLang="ru-RU"/>
              <a:t>не трогали.</a:t>
            </a:r>
          </a:p>
        </p:txBody>
      </p:sp>
    </p:spTree>
    <p:extLst>
      <p:ext uri="{BB962C8B-B14F-4D97-AF65-F5344CB8AC3E}">
        <p14:creationId xmlns:p14="http://schemas.microsoft.com/office/powerpoint/2010/main" val="35491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835150" y="754063"/>
            <a:ext cx="7524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i="1">
                <a:solidFill>
                  <a:schemeClr val="folHlink"/>
                </a:solidFill>
              </a:rPr>
              <a:t>Торговка и пирожки 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835151" y="1703388"/>
            <a:ext cx="8532813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/>
              <a:t>Шла торговка на рынок продавать пирожки. По дороге она проголодалась </a:t>
            </a:r>
            <a:br>
              <a:rPr lang="ru-RU" altLang="ru-RU"/>
            </a:br>
            <a:r>
              <a:rPr lang="ru-RU" altLang="ru-RU"/>
              <a:t>и съела сначала пирожок и половину остатка, затем еще пирожок </a:t>
            </a:r>
            <a:br>
              <a:rPr lang="ru-RU" altLang="ru-RU"/>
            </a:br>
            <a:r>
              <a:rPr lang="ru-RU" altLang="ru-RU"/>
              <a:t>и пол-остатка, затем еще пирожок и пол-остатка. А затем по дороге воры украли 7 пирожков и пол-остатка. На рынок торговка принесла 1 пирожок. Сколько пирожков было? 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824039" y="1192213"/>
            <a:ext cx="7889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i="1">
                <a:solidFill>
                  <a:schemeClr val="folHlink"/>
                </a:solidFill>
              </a:rPr>
              <a:t>(задание для учащихся начальной школы и учеников 5–7-х классов)</a:t>
            </a:r>
          </a:p>
        </p:txBody>
      </p:sp>
      <p:pic>
        <p:nvPicPr>
          <p:cNvPr id="264198" name="Picture 6" descr="пирож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6" y="3514726"/>
            <a:ext cx="47847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2025651" y="3924301"/>
            <a:ext cx="1565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>
                <a:solidFill>
                  <a:srgbClr val="008000"/>
                </a:solidFill>
                <a:latin typeface="Arial" panose="020B0604020202020204" pitchFamily="34" charset="0"/>
              </a:rPr>
              <a:t>Решение</a:t>
            </a:r>
            <a:endParaRPr lang="en-US" altLang="ru-RU" b="1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264201" name="Text Box 9"/>
          <p:cNvSpPr txBox="1">
            <a:spLocks noChangeArrowheads="1"/>
          </p:cNvSpPr>
          <p:nvPr/>
        </p:nvSpPr>
        <p:spPr bwMode="auto">
          <a:xfrm>
            <a:off x="2011363" y="4413250"/>
            <a:ext cx="8026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879475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401763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92405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446338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9035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3607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8179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42751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Лучше решать задачу, идя «с конца». </a:t>
            </a:r>
          </a:p>
          <a:p>
            <a:pPr eaLnBrk="1" hangingPunct="1"/>
            <a:r>
              <a:rPr lang="ru-RU" altLang="ru-RU"/>
              <a:t>Так как после того, как воры украли </a:t>
            </a:r>
            <a:r>
              <a:rPr lang="ru-RU" altLang="ru-RU" b="1"/>
              <a:t>7</a:t>
            </a:r>
            <a:r>
              <a:rPr lang="ru-RU" altLang="ru-RU"/>
              <a:t> пирожков и </a:t>
            </a:r>
            <a:r>
              <a:rPr lang="ru-RU" altLang="ru-RU" b="1"/>
              <a:t>пол-остатка</a:t>
            </a:r>
            <a:r>
              <a:rPr lang="ru-RU" altLang="ru-RU"/>
              <a:t>, торговка принесла на рынок </a:t>
            </a:r>
            <a:r>
              <a:rPr lang="ru-RU" altLang="ru-RU" b="1"/>
              <a:t>1</a:t>
            </a:r>
            <a:r>
              <a:rPr lang="ru-RU" altLang="ru-RU"/>
              <a:t> пирожок, то до этого у нее было </a:t>
            </a:r>
            <a:br>
              <a:rPr lang="ru-RU" altLang="ru-RU"/>
            </a:br>
            <a:r>
              <a:rPr lang="ru-RU" altLang="ru-RU" b="1"/>
              <a:t>1 </a:t>
            </a:r>
            <a:r>
              <a:rPr lang="ru-RU" altLang="ru-RU" b="1">
                <a:sym typeface="Symbol" panose="05050102010706020507" pitchFamily="18" charset="2"/>
              </a:rPr>
              <a:t></a:t>
            </a:r>
            <a:r>
              <a:rPr lang="ru-RU" altLang="ru-RU" b="1"/>
              <a:t> 2 + 7 = 9</a:t>
            </a:r>
            <a:r>
              <a:rPr lang="ru-RU" altLang="ru-RU"/>
              <a:t> пирожков. </a:t>
            </a:r>
          </a:p>
          <a:p>
            <a:pPr eaLnBrk="1" hangingPunct="1"/>
            <a:r>
              <a:rPr lang="ru-RU" altLang="ru-RU"/>
              <a:t>Продолжая аналогичные рассуждения и расчеты, можно получить число пирожков, которое было у торговки первоначально, </a:t>
            </a:r>
            <a:r>
              <a:rPr lang="ru-RU" altLang="ru-RU">
                <a:cs typeface="Tahoma" panose="020B0604030504040204" pitchFamily="34" charset="0"/>
              </a:rPr>
              <a:t>–</a:t>
            </a:r>
            <a:r>
              <a:rPr lang="ru-RU" altLang="ru-RU"/>
              <a:t> </a:t>
            </a:r>
            <a:r>
              <a:rPr lang="ru-RU" altLang="ru-RU" b="1">
                <a:solidFill>
                  <a:srgbClr val="008000"/>
                </a:solidFill>
              </a:rPr>
              <a:t>79</a:t>
            </a:r>
            <a:r>
              <a:rPr lang="ru-RU" alt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58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0" grpId="0"/>
      <p:bldP spid="2642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835150" y="754063"/>
            <a:ext cx="7524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i="1">
                <a:solidFill>
                  <a:schemeClr val="folHlink"/>
                </a:solidFill>
              </a:rPr>
              <a:t>Расписание уроков 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835151" y="1336676"/>
            <a:ext cx="8556625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/>
              <a:t>В понедельник в одном из классов должно быть проведено </a:t>
            </a:r>
            <a:r>
              <a:rPr lang="ru-RU" altLang="ru-RU">
                <a:solidFill>
                  <a:schemeClr val="folHlink"/>
                </a:solidFill>
              </a:rPr>
              <a:t>4</a:t>
            </a:r>
            <a:r>
              <a:rPr lang="ru-RU" altLang="ru-RU"/>
              <a:t> урока — </a:t>
            </a:r>
            <a:br>
              <a:rPr lang="ru-RU" altLang="ru-RU"/>
            </a:br>
            <a:r>
              <a:rPr lang="ru-RU" altLang="ru-RU"/>
              <a:t>по </a:t>
            </a:r>
            <a:r>
              <a:rPr lang="ru-RU" altLang="ru-RU">
                <a:solidFill>
                  <a:schemeClr val="folHlink"/>
                </a:solidFill>
              </a:rPr>
              <a:t>математике</a:t>
            </a:r>
            <a:r>
              <a:rPr lang="ru-RU" altLang="ru-RU"/>
              <a:t>, </a:t>
            </a:r>
            <a:r>
              <a:rPr lang="ru-RU" altLang="ru-RU">
                <a:solidFill>
                  <a:schemeClr val="folHlink"/>
                </a:solidFill>
              </a:rPr>
              <a:t>физике</a:t>
            </a:r>
            <a:r>
              <a:rPr lang="ru-RU" altLang="ru-RU"/>
              <a:t>, </a:t>
            </a:r>
            <a:r>
              <a:rPr lang="ru-RU" altLang="ru-RU">
                <a:solidFill>
                  <a:schemeClr val="folHlink"/>
                </a:solidFill>
              </a:rPr>
              <a:t>информатике</a:t>
            </a:r>
            <a:r>
              <a:rPr lang="ru-RU" altLang="ru-RU"/>
              <a:t> и </a:t>
            </a:r>
            <a:r>
              <a:rPr lang="ru-RU" altLang="ru-RU">
                <a:solidFill>
                  <a:schemeClr val="folHlink"/>
                </a:solidFill>
              </a:rPr>
              <a:t>биологии</a:t>
            </a:r>
            <a:r>
              <a:rPr lang="ru-RU" altLang="ru-RU"/>
              <a:t>. Учителя высказали свои пожелания для составления расписания. </a:t>
            </a:r>
          </a:p>
          <a:p>
            <a:pPr algn="just" eaLnBrk="1" hangingPunct="1"/>
            <a:r>
              <a:rPr lang="ru-RU" altLang="ru-RU"/>
              <a:t>Учитель математики хочет иметь первый или второй урок, учитель физики — второй или третий урок, учитель информатики — первый или четвёртый, учитель биологии — третий или четвёртый.</a:t>
            </a:r>
          </a:p>
          <a:p>
            <a:pPr algn="just" eaLnBrk="1" hangingPunct="1"/>
            <a:r>
              <a:rPr lang="ru-RU" altLang="ru-RU"/>
              <a:t>Какие при этих условиях могут быть варианты расписания? (перечислите все возможные варианты). В ответе принять следующие обозначения: </a:t>
            </a:r>
            <a:br>
              <a:rPr lang="ru-RU" altLang="ru-RU"/>
            </a:br>
            <a:r>
              <a:rPr lang="ru-RU" altLang="ru-RU">
                <a:solidFill>
                  <a:schemeClr val="folHlink"/>
                </a:solidFill>
              </a:rPr>
              <a:t>М</a:t>
            </a:r>
            <a:r>
              <a:rPr lang="ru-RU" altLang="ru-RU"/>
              <a:t> — математика, </a:t>
            </a:r>
            <a:r>
              <a:rPr lang="ru-RU" altLang="ru-RU">
                <a:solidFill>
                  <a:schemeClr val="folHlink"/>
                </a:solidFill>
              </a:rPr>
              <a:t>Ф</a:t>
            </a:r>
            <a:r>
              <a:rPr lang="ru-RU" altLang="ru-RU"/>
              <a:t> — физика, </a:t>
            </a:r>
            <a:r>
              <a:rPr lang="ru-RU" altLang="ru-RU">
                <a:solidFill>
                  <a:schemeClr val="folHlink"/>
                </a:solidFill>
              </a:rPr>
              <a:t>И</a:t>
            </a:r>
            <a:r>
              <a:rPr lang="ru-RU" altLang="ru-RU"/>
              <a:t> — информатика, </a:t>
            </a:r>
            <a:r>
              <a:rPr lang="ru-RU" altLang="ru-RU">
                <a:solidFill>
                  <a:schemeClr val="folHlink"/>
                </a:solidFill>
              </a:rPr>
              <a:t>Б</a:t>
            </a:r>
            <a:r>
              <a:rPr lang="ru-RU" altLang="ru-RU"/>
              <a:t> —  биология.</a:t>
            </a:r>
          </a:p>
        </p:txBody>
      </p:sp>
      <p:pic>
        <p:nvPicPr>
          <p:cNvPr id="266245" name="Picture 5" descr="sched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4187826"/>
            <a:ext cx="28575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7" name="Text Box 7"/>
          <p:cNvSpPr txBox="1">
            <a:spLocks noChangeArrowheads="1"/>
          </p:cNvSpPr>
          <p:nvPr/>
        </p:nvSpPr>
        <p:spPr bwMode="auto">
          <a:xfrm>
            <a:off x="2025651" y="4765676"/>
            <a:ext cx="1565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>
                <a:solidFill>
                  <a:srgbClr val="008000"/>
                </a:solidFill>
                <a:latin typeface="Arial" panose="020B0604020202020204" pitchFamily="34" charset="0"/>
              </a:rPr>
              <a:t>Ответ </a:t>
            </a:r>
            <a:endParaRPr lang="en-US" altLang="ru-RU" b="1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266248" name="Text Box 8"/>
          <p:cNvSpPr txBox="1">
            <a:spLocks noChangeArrowheads="1"/>
          </p:cNvSpPr>
          <p:nvPr/>
        </p:nvSpPr>
        <p:spPr bwMode="auto">
          <a:xfrm>
            <a:off x="2011363" y="5254626"/>
            <a:ext cx="802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879475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401763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92405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446338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9035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3607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8179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42751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Возможны два варианта расписания: </a:t>
            </a:r>
            <a:r>
              <a:rPr lang="ru-RU" altLang="ru-RU" b="1">
                <a:solidFill>
                  <a:srgbClr val="008000"/>
                </a:solidFill>
              </a:rPr>
              <a:t>МФБИ</a:t>
            </a:r>
            <a:r>
              <a:rPr lang="ru-RU" altLang="ru-RU"/>
              <a:t> и </a:t>
            </a:r>
            <a:r>
              <a:rPr lang="ru-RU" altLang="ru-RU" b="1">
                <a:solidFill>
                  <a:srgbClr val="008000"/>
                </a:solidFill>
              </a:rPr>
              <a:t>ИМФБ</a:t>
            </a:r>
            <a:r>
              <a:rPr lang="ru-RU" alt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188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7" grpId="0"/>
      <p:bldP spid="266248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</TotalTime>
  <Words>254</Words>
  <Application>Microsoft Office PowerPoint</Application>
  <PresentationFormat>Широкоэкранный</PresentationFormat>
  <Paragraphs>43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Symbol</vt:lpstr>
      <vt:lpstr>Tahoma</vt:lpstr>
      <vt:lpstr>Wingdings 3</vt:lpstr>
      <vt:lpstr>Легкий дым</vt:lpstr>
      <vt:lpstr>Интересные задачи по информатике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задачи по информатике</dc:title>
  <dc:creator>User</dc:creator>
  <cp:lastModifiedBy>User</cp:lastModifiedBy>
  <cp:revision>1</cp:revision>
  <dcterms:created xsi:type="dcterms:W3CDTF">2024-03-20T09:55:52Z</dcterms:created>
  <dcterms:modified xsi:type="dcterms:W3CDTF">2024-03-20T09:58:56Z</dcterms:modified>
</cp:coreProperties>
</file>