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4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4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67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35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74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58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70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12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08000" y="685800"/>
            <a:ext cx="11480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4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5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5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5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7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2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4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8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2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C8C71-9BFA-4CAE-B99E-A0B59D4CD15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A633B5-20F8-4E16-A119-A0A47460B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7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Ребусы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9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35150" y="754063"/>
            <a:ext cx="848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chemeClr val="folHlink"/>
                </a:solidFill>
              </a:rPr>
              <a:t>Ребусы, посвященные году космонавтики 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419351" y="1574801"/>
            <a:ext cx="14144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>
                <a:solidFill>
                  <a:srgbClr val="9933FF"/>
                </a:solidFill>
              </a:rPr>
              <a:t>Ребус № 1</a:t>
            </a:r>
            <a:r>
              <a:rPr lang="ru-RU" altLang="ru-RU" b="1">
                <a:solidFill>
                  <a:srgbClr val="9933FF"/>
                </a:solidFill>
              </a:rPr>
              <a:t> 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270751" y="3328988"/>
            <a:ext cx="1457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>
                <a:solidFill>
                  <a:srgbClr val="9933FF"/>
                </a:solidFill>
              </a:rPr>
              <a:t>Ребус № 2</a:t>
            </a:r>
            <a:endParaRPr lang="ru-RU" altLang="ru-RU" b="1">
              <a:solidFill>
                <a:srgbClr val="9933FF"/>
              </a:solidFill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547938" y="4243388"/>
            <a:ext cx="1528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>
                <a:solidFill>
                  <a:srgbClr val="9933FF"/>
                </a:solidFill>
              </a:rPr>
              <a:t>Ребус № 3</a:t>
            </a:r>
            <a:endParaRPr lang="ru-RU" altLang="ru-RU" b="1">
              <a:solidFill>
                <a:srgbClr val="9933FF"/>
              </a:solidFill>
            </a:endParaRPr>
          </a:p>
        </p:txBody>
      </p:sp>
      <p:pic>
        <p:nvPicPr>
          <p:cNvPr id="5126" name="Picture 7" descr="Ребус №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951038"/>
            <a:ext cx="51181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Ребус №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3675064"/>
            <a:ext cx="3808412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Ребус №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4706938"/>
            <a:ext cx="413385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458" name="Text Box 10"/>
          <p:cNvSpPr txBox="1">
            <a:spLocks noChangeArrowheads="1"/>
          </p:cNvSpPr>
          <p:nvPr/>
        </p:nvSpPr>
        <p:spPr bwMode="auto">
          <a:xfrm>
            <a:off x="6864350" y="1300164"/>
            <a:ext cx="34559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rgbClr val="008000"/>
                </a:solidFill>
              </a:rPr>
              <a:t>Ответы – </a:t>
            </a:r>
            <a:br>
              <a:rPr lang="ru-RU" altLang="ru-RU" sz="2400" b="1" i="1">
                <a:solidFill>
                  <a:srgbClr val="008000"/>
                </a:solidFill>
              </a:rPr>
            </a:br>
            <a:r>
              <a:rPr lang="ru-RU" altLang="ru-RU" sz="2400" b="1" i="1">
                <a:solidFill>
                  <a:srgbClr val="008000"/>
                </a:solidFill>
              </a:rPr>
              <a:t>названия созвездий:</a:t>
            </a:r>
          </a:p>
        </p:txBody>
      </p:sp>
      <p:sp>
        <p:nvSpPr>
          <p:cNvPr id="360460" name="Text Box 12"/>
          <p:cNvSpPr txBox="1">
            <a:spLocks noChangeArrowheads="1"/>
          </p:cNvSpPr>
          <p:nvPr/>
        </p:nvSpPr>
        <p:spPr bwMode="auto">
          <a:xfrm>
            <a:off x="3897314" y="1574801"/>
            <a:ext cx="1552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>
                <a:solidFill>
                  <a:srgbClr val="008000"/>
                </a:solidFill>
              </a:rPr>
              <a:t>- Ящерица</a:t>
            </a:r>
            <a:endParaRPr lang="ru-RU" altLang="ru-RU" b="1">
              <a:solidFill>
                <a:srgbClr val="008000"/>
              </a:solidFill>
            </a:endParaRPr>
          </a:p>
        </p:txBody>
      </p:sp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8794751" y="3328988"/>
            <a:ext cx="1457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b="1" i="1">
                <a:solidFill>
                  <a:srgbClr val="008000"/>
                </a:solidFill>
              </a:rPr>
              <a:t>- </a:t>
            </a:r>
            <a:r>
              <a:rPr lang="ru-RU" altLang="ru-RU" b="1" i="1">
                <a:solidFill>
                  <a:srgbClr val="008000"/>
                </a:solidFill>
              </a:rPr>
              <a:t>Козерог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056063" y="4243388"/>
            <a:ext cx="1528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b="1" i="1">
                <a:solidFill>
                  <a:srgbClr val="008000"/>
                </a:solidFill>
              </a:rPr>
              <a:t>- </a:t>
            </a:r>
            <a:r>
              <a:rPr lang="ru-RU" altLang="ru-RU" b="1" i="1">
                <a:solidFill>
                  <a:srgbClr val="008000"/>
                </a:solidFill>
              </a:rPr>
              <a:t>Часы </a:t>
            </a:r>
            <a:endParaRPr lang="ru-RU" altLang="ru-RU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8" grpId="0"/>
      <p:bldP spid="360460" grpId="0"/>
      <p:bldP spid="360461" grpId="0"/>
      <p:bldP spid="3604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835150" y="754063"/>
            <a:ext cx="848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chemeClr val="folHlink"/>
                </a:solidFill>
              </a:rPr>
              <a:t>Ребусы, посвященные году космонавтики 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825625" y="1579563"/>
            <a:ext cx="154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>
                <a:solidFill>
                  <a:srgbClr val="9933FF"/>
                </a:solidFill>
              </a:rPr>
              <a:t>Ребус № 4</a:t>
            </a:r>
            <a:r>
              <a:rPr lang="ru-RU" altLang="ru-RU" b="1">
                <a:solidFill>
                  <a:srgbClr val="9933FF"/>
                </a:solidFill>
              </a:rPr>
              <a:t> 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6643689" y="3186113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>
                <a:solidFill>
                  <a:srgbClr val="9933FF"/>
                </a:solidFill>
              </a:rPr>
              <a:t>Ребус № 5</a:t>
            </a:r>
            <a:endParaRPr lang="ru-RU" altLang="ru-RU" b="1">
              <a:solidFill>
                <a:srgbClr val="9933FF"/>
              </a:solidFill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978025" y="4913313"/>
            <a:ext cx="1614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>
                <a:solidFill>
                  <a:srgbClr val="9933FF"/>
                </a:solidFill>
              </a:rPr>
              <a:t>Ребус № 6</a:t>
            </a:r>
            <a:endParaRPr lang="ru-RU" altLang="ru-RU" b="1">
              <a:solidFill>
                <a:srgbClr val="9933FF"/>
              </a:solidFill>
            </a:endParaRPr>
          </a:p>
        </p:txBody>
      </p:sp>
      <p:pic>
        <p:nvPicPr>
          <p:cNvPr id="6150" name="Picture 7" descr="Ребус №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01825"/>
            <a:ext cx="4437063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Ребус №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556001"/>
            <a:ext cx="50276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Ребус №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5391150"/>
            <a:ext cx="61341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6864350" y="1300164"/>
            <a:ext cx="34559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rgbClr val="008000"/>
                </a:solidFill>
              </a:rPr>
              <a:t>Ответы – </a:t>
            </a:r>
            <a:br>
              <a:rPr lang="ru-RU" altLang="ru-RU" sz="2400" b="1" i="1">
                <a:solidFill>
                  <a:srgbClr val="008000"/>
                </a:solidFill>
              </a:rPr>
            </a:br>
            <a:r>
              <a:rPr lang="ru-RU" altLang="ru-RU" sz="2400" b="1" i="1">
                <a:solidFill>
                  <a:srgbClr val="008000"/>
                </a:solidFill>
              </a:rPr>
              <a:t>названия созвездий:</a:t>
            </a: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3257551" y="1574801"/>
            <a:ext cx="1552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>
                <a:solidFill>
                  <a:srgbClr val="008000"/>
                </a:solidFill>
              </a:rPr>
              <a:t>- Персей</a:t>
            </a:r>
            <a:endParaRPr lang="ru-RU" altLang="ru-RU" b="1">
              <a:solidFill>
                <a:srgbClr val="008000"/>
              </a:solidFill>
            </a:endParaRP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8108950" y="3160713"/>
            <a:ext cx="208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b="1" i="1">
                <a:solidFill>
                  <a:srgbClr val="008000"/>
                </a:solidFill>
              </a:rPr>
              <a:t>- </a:t>
            </a:r>
            <a:r>
              <a:rPr lang="ru-RU" altLang="ru-RU" b="1" i="1">
                <a:solidFill>
                  <a:srgbClr val="008000"/>
                </a:solidFill>
              </a:rPr>
              <a:t>Наугольник</a:t>
            </a:r>
          </a:p>
        </p:txBody>
      </p:sp>
      <p:sp>
        <p:nvSpPr>
          <p:cNvPr id="361485" name="Text Box 13"/>
          <p:cNvSpPr txBox="1">
            <a:spLocks noChangeArrowheads="1"/>
          </p:cNvSpPr>
          <p:nvPr/>
        </p:nvSpPr>
        <p:spPr bwMode="auto">
          <a:xfrm>
            <a:off x="3338513" y="4899026"/>
            <a:ext cx="1833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b="1" i="1">
                <a:solidFill>
                  <a:srgbClr val="008000"/>
                </a:solidFill>
              </a:rPr>
              <a:t>- </a:t>
            </a:r>
            <a:r>
              <a:rPr lang="ru-RU" altLang="ru-RU" b="1" i="1">
                <a:solidFill>
                  <a:srgbClr val="008000"/>
                </a:solidFill>
              </a:rPr>
              <a:t>Змееносец </a:t>
            </a:r>
            <a:endParaRPr lang="ru-RU" altLang="ru-RU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5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82" grpId="0"/>
      <p:bldP spid="361483" grpId="0"/>
      <p:bldP spid="361484" grpId="0"/>
      <p:bldP spid="3614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835150" y="754063"/>
            <a:ext cx="848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chemeClr val="folHlink"/>
                </a:solidFill>
              </a:rPr>
              <a:t>Ребусы, посвященные году космонавтики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08164" y="1730376"/>
            <a:ext cx="155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>
                <a:solidFill>
                  <a:srgbClr val="9933FF"/>
                </a:solidFill>
              </a:rPr>
              <a:t>Ребус № 7</a:t>
            </a:r>
            <a:endParaRPr lang="ru-RU" altLang="ru-RU" b="1">
              <a:solidFill>
                <a:srgbClr val="9933FF"/>
              </a:solidFill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862764" y="3395663"/>
            <a:ext cx="157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>
                <a:solidFill>
                  <a:srgbClr val="9933FF"/>
                </a:solidFill>
              </a:rPr>
              <a:t>Ребус № 8</a:t>
            </a:r>
            <a:endParaRPr lang="ru-RU" altLang="ru-RU" b="1">
              <a:solidFill>
                <a:srgbClr val="9933FF"/>
              </a:solidFill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901826" y="4840288"/>
            <a:ext cx="1471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>
                <a:solidFill>
                  <a:srgbClr val="9933FF"/>
                </a:solidFill>
              </a:rPr>
              <a:t>Ребус № 9</a:t>
            </a:r>
            <a:endParaRPr lang="ru-RU" altLang="ru-RU" b="1">
              <a:solidFill>
                <a:srgbClr val="9933FF"/>
              </a:solidFill>
            </a:endParaRPr>
          </a:p>
        </p:txBody>
      </p:sp>
      <p:grpSp>
        <p:nvGrpSpPr>
          <p:cNvPr id="7174" name="Group 7"/>
          <p:cNvGrpSpPr>
            <a:grpSpLocks/>
          </p:cNvGrpSpPr>
          <p:nvPr/>
        </p:nvGrpSpPr>
        <p:grpSpPr bwMode="auto">
          <a:xfrm>
            <a:off x="4637089" y="3867151"/>
            <a:ext cx="5807075" cy="1185863"/>
            <a:chOff x="1367" y="2436"/>
            <a:chExt cx="3658" cy="747"/>
          </a:xfrm>
        </p:grpSpPr>
        <p:pic>
          <p:nvPicPr>
            <p:cNvPr id="7183" name="Picture 8" descr="Ребус №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485"/>
            <a:stretch>
              <a:fillRect/>
            </a:stretch>
          </p:blipFill>
          <p:spPr bwMode="auto">
            <a:xfrm>
              <a:off x="1367" y="2436"/>
              <a:ext cx="2922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9" descr="Ребус №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34" r="8673"/>
            <a:stretch>
              <a:fillRect/>
            </a:stretch>
          </p:blipFill>
          <p:spPr bwMode="auto">
            <a:xfrm>
              <a:off x="4362" y="2436"/>
              <a:ext cx="663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5" name="Picture 10" descr="Ребус №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9" y="5319714"/>
            <a:ext cx="452437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6" name="Group 11"/>
          <p:cNvGrpSpPr>
            <a:grpSpLocks/>
          </p:cNvGrpSpPr>
          <p:nvPr/>
        </p:nvGrpSpPr>
        <p:grpSpPr bwMode="auto">
          <a:xfrm>
            <a:off x="1814514" y="2127251"/>
            <a:ext cx="4651375" cy="1616075"/>
            <a:chOff x="183" y="1340"/>
            <a:chExt cx="2930" cy="1018"/>
          </a:xfrm>
        </p:grpSpPr>
        <p:pic>
          <p:nvPicPr>
            <p:cNvPr id="7181" name="Picture 12" descr="Ребус №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" y="1340"/>
              <a:ext cx="2930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3" descr="апостроф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" y="1400"/>
              <a:ext cx="1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2510" name="Text Box 14"/>
          <p:cNvSpPr txBox="1">
            <a:spLocks noChangeArrowheads="1"/>
          </p:cNvSpPr>
          <p:nvPr/>
        </p:nvSpPr>
        <p:spPr bwMode="auto">
          <a:xfrm>
            <a:off x="6864350" y="1300164"/>
            <a:ext cx="34559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rgbClr val="008000"/>
                </a:solidFill>
              </a:rPr>
              <a:t>Ответы – </a:t>
            </a:r>
            <a:br>
              <a:rPr lang="ru-RU" altLang="ru-RU" sz="2400" b="1" i="1">
                <a:solidFill>
                  <a:srgbClr val="008000"/>
                </a:solidFill>
              </a:rPr>
            </a:br>
            <a:r>
              <a:rPr lang="ru-RU" altLang="ru-RU" sz="2400" b="1" i="1">
                <a:solidFill>
                  <a:srgbClr val="008000"/>
                </a:solidFill>
              </a:rPr>
              <a:t>названия созвездий:</a:t>
            </a:r>
          </a:p>
        </p:txBody>
      </p:sp>
      <p:sp>
        <p:nvSpPr>
          <p:cNvPr id="362511" name="Text Box 15"/>
          <p:cNvSpPr txBox="1">
            <a:spLocks noChangeArrowheads="1"/>
          </p:cNvSpPr>
          <p:nvPr/>
        </p:nvSpPr>
        <p:spPr bwMode="auto">
          <a:xfrm>
            <a:off x="3181351" y="1757363"/>
            <a:ext cx="1552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>
                <a:solidFill>
                  <a:srgbClr val="008000"/>
                </a:solidFill>
              </a:rPr>
              <a:t>- Геркулес</a:t>
            </a:r>
            <a:endParaRPr lang="ru-RU" altLang="ru-RU" b="1">
              <a:solidFill>
                <a:srgbClr val="008000"/>
              </a:solidFill>
            </a:endParaRPr>
          </a:p>
        </p:txBody>
      </p:sp>
      <p:sp>
        <p:nvSpPr>
          <p:cNvPr id="362512" name="Text Box 16"/>
          <p:cNvSpPr txBox="1">
            <a:spLocks noChangeArrowheads="1"/>
          </p:cNvSpPr>
          <p:nvPr/>
        </p:nvSpPr>
        <p:spPr bwMode="auto">
          <a:xfrm>
            <a:off x="8310563" y="3373438"/>
            <a:ext cx="208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b="1" i="1">
                <a:solidFill>
                  <a:srgbClr val="008000"/>
                </a:solidFill>
              </a:rPr>
              <a:t>- </a:t>
            </a:r>
            <a:r>
              <a:rPr lang="ru-RU" altLang="ru-RU" b="1" i="1">
                <a:solidFill>
                  <a:srgbClr val="008000"/>
                </a:solidFill>
              </a:rPr>
              <a:t>Большой Пёс</a:t>
            </a:r>
          </a:p>
        </p:txBody>
      </p:sp>
      <p:sp>
        <p:nvSpPr>
          <p:cNvPr id="362513" name="Text Box 17"/>
          <p:cNvSpPr txBox="1">
            <a:spLocks noChangeArrowheads="1"/>
          </p:cNvSpPr>
          <p:nvPr/>
        </p:nvSpPr>
        <p:spPr bwMode="auto">
          <a:xfrm>
            <a:off x="3338513" y="4899026"/>
            <a:ext cx="1833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b="1" i="1">
                <a:solidFill>
                  <a:srgbClr val="008000"/>
                </a:solidFill>
              </a:rPr>
              <a:t>- </a:t>
            </a:r>
            <a:r>
              <a:rPr lang="ru-RU" altLang="ru-RU" b="1" i="1">
                <a:solidFill>
                  <a:srgbClr val="008000"/>
                </a:solidFill>
              </a:rPr>
              <a:t>Лебедь </a:t>
            </a:r>
            <a:endParaRPr lang="ru-RU" altLang="ru-RU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2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10" grpId="0"/>
      <p:bldP spid="362511" grpId="0"/>
      <p:bldP spid="362512" grpId="0"/>
      <p:bldP spid="3625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835150" y="754063"/>
            <a:ext cx="8224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chemeClr val="folHlink"/>
                </a:solidFill>
              </a:rPr>
              <a:t>Два «географических» числовых ребуса 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835151" y="1577975"/>
            <a:ext cx="8532813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Решите числовые ребусы: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                              </a:t>
            </a:r>
            <a:r>
              <a:rPr lang="ru-RU" altLang="ru-RU" sz="3200"/>
              <a:t>1.     </a:t>
            </a:r>
            <a:r>
              <a:rPr lang="ru-RU" altLang="ru-RU" sz="3200" b="1">
                <a:solidFill>
                  <a:srgbClr val="008000"/>
                </a:solidFill>
              </a:rPr>
              <a:t>ГАВ </a:t>
            </a:r>
            <a:r>
              <a:rPr lang="ru-RU" altLang="ru-RU" sz="3200">
                <a:solidFill>
                  <a:srgbClr val="008000"/>
                </a:solidFill>
              </a:rPr>
              <a:t>= </a:t>
            </a:r>
            <a:r>
              <a:rPr lang="ru-RU" altLang="ru-RU" sz="3200" b="1">
                <a:solidFill>
                  <a:srgbClr val="008000"/>
                </a:solidFill>
              </a:rPr>
              <a:t>АН</a:t>
            </a:r>
            <a:r>
              <a:rPr lang="ru-RU" altLang="ru-RU" sz="3200" b="1" baseline="30000">
                <a:solidFill>
                  <a:srgbClr val="008000"/>
                </a:solidFill>
              </a:rPr>
              <a:t>А</a:t>
            </a:r>
            <a:endParaRPr lang="ru-RU" altLang="ru-RU" sz="3200"/>
          </a:p>
          <a:p>
            <a:pPr eaLnBrk="1" hangingPunct="1"/>
            <a:endParaRPr lang="ru-RU" altLang="ru-RU" sz="3200"/>
          </a:p>
          <a:p>
            <a:pPr eaLnBrk="1" hangingPunct="1"/>
            <a:r>
              <a:rPr lang="ru-RU" altLang="ru-RU" sz="3200"/>
              <a:t>                 2.     </a:t>
            </a:r>
            <a:r>
              <a:rPr lang="ru-RU" altLang="ru-RU" sz="3200" b="1">
                <a:solidFill>
                  <a:schemeClr val="folHlink"/>
                </a:solidFill>
              </a:rPr>
              <a:t>СССР</a:t>
            </a:r>
            <a:r>
              <a:rPr lang="ru-RU" altLang="ru-RU" sz="3200">
                <a:solidFill>
                  <a:schemeClr val="folHlink"/>
                </a:solidFill>
              </a:rPr>
              <a:t> = </a:t>
            </a:r>
            <a:r>
              <a:rPr lang="ru-RU" altLang="ru-RU" sz="3200" b="1">
                <a:solidFill>
                  <a:schemeClr val="folHlink"/>
                </a:solidFill>
              </a:rPr>
              <a:t>Р</a:t>
            </a:r>
            <a:r>
              <a:rPr lang="ru-RU" altLang="ru-RU" sz="3200" b="1" baseline="30000">
                <a:solidFill>
                  <a:schemeClr val="folHlink"/>
                </a:solidFill>
              </a:rPr>
              <a:t>Ф</a:t>
            </a:r>
            <a:endParaRPr lang="ru-RU" altLang="ru-RU" sz="3200"/>
          </a:p>
          <a:p>
            <a:pPr eaLnBrk="1" hangingPunct="1"/>
            <a:endParaRPr lang="ru-RU" altLang="ru-RU" sz="3200"/>
          </a:p>
          <a:p>
            <a:pPr eaLnBrk="1" hangingPunct="1"/>
            <a:r>
              <a:rPr lang="ru-RU" altLang="ru-RU"/>
              <a:t>Одинаковые буквы обозначают одинаковые цифры.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3670300"/>
            <a:ext cx="3155950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9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93900" y="638176"/>
            <a:ext cx="802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008000"/>
                </a:solidFill>
                <a:latin typeface="Arial" panose="020B0604020202020204" pitchFamily="34" charset="0"/>
              </a:rPr>
              <a:t>Решение первого ребуса</a:t>
            </a:r>
            <a:endParaRPr lang="en-US" altLang="ru-RU" b="1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79614" y="2127250"/>
            <a:ext cx="83470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79475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401763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92405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446338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chemeClr val="folHlink"/>
                </a:solidFill>
              </a:rPr>
              <a:t>A</a:t>
            </a:r>
            <a:r>
              <a:rPr lang="ru-RU" altLang="ru-RU">
                <a:solidFill>
                  <a:schemeClr val="folHlink"/>
                </a:solidFill>
              </a:rPr>
              <a:t> </a:t>
            </a:r>
            <a:r>
              <a:rPr lang="ru-RU" altLang="ru-RU"/>
              <a:t>&lt; 3, так как уже 30</a:t>
            </a:r>
            <a:r>
              <a:rPr lang="ru-RU" altLang="ru-RU" baseline="30000"/>
              <a:t>3</a:t>
            </a:r>
            <a:r>
              <a:rPr lang="ru-RU" altLang="ru-RU"/>
              <a:t> — пятизначное число. Но при этом </a:t>
            </a:r>
            <a:r>
              <a:rPr lang="en-US" altLang="ru-RU" b="1">
                <a:solidFill>
                  <a:schemeClr val="folHlink"/>
                </a:solidFill>
              </a:rPr>
              <a:t>A</a:t>
            </a:r>
            <a:r>
              <a:rPr lang="en-US" altLang="ru-RU">
                <a:solidFill>
                  <a:schemeClr val="folHlink"/>
                </a:solidFill>
              </a:rPr>
              <a:t> </a:t>
            </a:r>
            <a:r>
              <a:rPr lang="ru-RU" altLang="ru-RU"/>
              <a:t>не может быть равно 1. Значит, </a:t>
            </a:r>
            <a:r>
              <a:rPr lang="ru-RU" altLang="ru-RU" b="1">
                <a:solidFill>
                  <a:srgbClr val="008000"/>
                </a:solidFill>
              </a:rPr>
              <a:t>А = 2</a:t>
            </a:r>
            <a:r>
              <a:rPr lang="ru-RU" altLang="ru-RU"/>
              <a:t>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Проанализировав (например, в электронных таблицах </a:t>
            </a:r>
            <a:r>
              <a:rPr lang="en-US" altLang="ru-RU"/>
              <a:t>Excel</a:t>
            </a:r>
            <a:r>
              <a:rPr lang="ru-RU" altLang="ru-RU"/>
              <a:t>) квадраты чисел третьего десятка  (20, 21, …, 29), можно обнаружить, что среди них есть три числа, вторая цифра которых равна 2: </a:t>
            </a:r>
          </a:p>
          <a:p>
            <a:pPr eaLnBrk="1" hangingPunct="1"/>
            <a:r>
              <a:rPr lang="ru-RU" altLang="ru-RU"/>
              <a:t>23</a:t>
            </a:r>
            <a:r>
              <a:rPr lang="ru-RU" altLang="ru-RU" baseline="30000"/>
              <a:t>2</a:t>
            </a:r>
            <a:r>
              <a:rPr lang="ru-RU" altLang="ru-RU"/>
              <a:t> = 529;</a:t>
            </a:r>
          </a:p>
          <a:p>
            <a:pPr eaLnBrk="1" hangingPunct="1"/>
            <a:r>
              <a:rPr lang="ru-RU" altLang="ru-RU"/>
              <a:t>25</a:t>
            </a:r>
            <a:r>
              <a:rPr lang="ru-RU" altLang="ru-RU" baseline="30000"/>
              <a:t>2</a:t>
            </a:r>
            <a:r>
              <a:rPr lang="ru-RU" altLang="ru-RU"/>
              <a:t> = 625; </a:t>
            </a:r>
          </a:p>
          <a:p>
            <a:pPr eaLnBrk="1" hangingPunct="1"/>
            <a:r>
              <a:rPr lang="ru-RU" altLang="ru-RU"/>
              <a:t>27</a:t>
            </a:r>
            <a:r>
              <a:rPr lang="ru-RU" altLang="ru-RU" baseline="30000"/>
              <a:t>2</a:t>
            </a:r>
            <a:r>
              <a:rPr lang="ru-RU" altLang="ru-RU"/>
              <a:t> = 729.</a:t>
            </a:r>
          </a:p>
          <a:p>
            <a:pPr eaLnBrk="1" hangingPunct="1"/>
            <a:r>
              <a:rPr lang="ru-RU" altLang="ru-RU"/>
              <a:t>Второй вариант нам не подходит, так как в нем </a:t>
            </a:r>
            <a:r>
              <a:rPr lang="ru-RU" altLang="ru-RU" b="1">
                <a:solidFill>
                  <a:schemeClr val="folHlink"/>
                </a:solidFill>
              </a:rPr>
              <a:t>Н</a:t>
            </a:r>
            <a:r>
              <a:rPr lang="ru-RU" altLang="ru-RU">
                <a:solidFill>
                  <a:schemeClr val="folHlink"/>
                </a:solidFill>
              </a:rPr>
              <a:t> = </a:t>
            </a:r>
            <a:r>
              <a:rPr lang="ru-RU" altLang="ru-RU" b="1">
                <a:solidFill>
                  <a:schemeClr val="folHlink"/>
                </a:solidFill>
              </a:rPr>
              <a:t>В</a:t>
            </a:r>
            <a:r>
              <a:rPr lang="ru-RU" altLang="ru-RU"/>
              <a:t>. Третий вариант тоже не подходит, в нем </a:t>
            </a:r>
            <a:r>
              <a:rPr lang="ru-RU" altLang="ru-RU" b="1">
                <a:solidFill>
                  <a:schemeClr val="folHlink"/>
                </a:solidFill>
              </a:rPr>
              <a:t>Н</a:t>
            </a:r>
            <a:r>
              <a:rPr lang="ru-RU" altLang="ru-RU">
                <a:solidFill>
                  <a:schemeClr val="folHlink"/>
                </a:solidFill>
              </a:rPr>
              <a:t> = </a:t>
            </a:r>
            <a:r>
              <a:rPr lang="ru-RU" altLang="ru-RU" b="1">
                <a:solidFill>
                  <a:schemeClr val="folHlink"/>
                </a:solidFill>
              </a:rPr>
              <a:t>Г</a:t>
            </a:r>
            <a:r>
              <a:rPr lang="ru-RU" altLang="ru-RU"/>
              <a:t>. </a:t>
            </a:r>
          </a:p>
          <a:p>
            <a:pPr eaLnBrk="1" hangingPunct="1"/>
            <a:r>
              <a:rPr lang="ru-RU" altLang="ru-RU"/>
              <a:t>А вот первый вариант подходит.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8000"/>
                </a:solidFill>
              </a:rPr>
              <a:t>Ответ:</a:t>
            </a:r>
            <a:r>
              <a:rPr lang="ru-RU" altLang="ru-RU"/>
              <a:t> 23</a:t>
            </a:r>
            <a:r>
              <a:rPr lang="ru-RU" altLang="ru-RU" baseline="30000"/>
              <a:t>2</a:t>
            </a:r>
            <a:r>
              <a:rPr lang="ru-RU" altLang="ru-RU"/>
              <a:t> = 529.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35151" y="1181100"/>
            <a:ext cx="8532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C0099"/>
                </a:solidFill>
              </a:rPr>
              <a:t>ГАВ </a:t>
            </a:r>
            <a:r>
              <a:rPr lang="ru-RU" altLang="ru-RU" sz="3200">
                <a:solidFill>
                  <a:srgbClr val="CC0099"/>
                </a:solidFill>
              </a:rPr>
              <a:t>= </a:t>
            </a:r>
            <a:r>
              <a:rPr lang="ru-RU" altLang="ru-RU" sz="3200" b="1">
                <a:solidFill>
                  <a:srgbClr val="CC0099"/>
                </a:solidFill>
              </a:rPr>
              <a:t>АН</a:t>
            </a:r>
            <a:r>
              <a:rPr lang="ru-RU" altLang="ru-RU" sz="3200" b="1" baseline="30000">
                <a:solidFill>
                  <a:srgbClr val="CC0099"/>
                </a:solidFill>
              </a:rPr>
              <a:t>А</a:t>
            </a:r>
            <a:endParaRPr lang="ru-RU" altLang="ru-RU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993900" y="638176"/>
            <a:ext cx="802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008000"/>
                </a:solidFill>
                <a:latin typeface="Arial" panose="020B0604020202020204" pitchFamily="34" charset="0"/>
              </a:rPr>
              <a:t>Решение второго ребуса</a:t>
            </a:r>
            <a:endParaRPr lang="en-US" altLang="ru-RU" b="1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79614" y="1638300"/>
            <a:ext cx="83470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79475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401763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92405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446338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Ясно, что </a:t>
            </a:r>
            <a:r>
              <a:rPr lang="ru-RU" altLang="ru-RU" b="1">
                <a:solidFill>
                  <a:schemeClr val="folHlink"/>
                </a:solidFill>
              </a:rPr>
              <a:t>А</a:t>
            </a:r>
            <a:r>
              <a:rPr lang="ru-RU" altLang="ru-RU">
                <a:solidFill>
                  <a:schemeClr val="folHlink"/>
                </a:solidFill>
              </a:rPr>
              <a:t> </a:t>
            </a:r>
            <a:r>
              <a:rPr lang="ru-RU" altLang="ru-RU"/>
              <a:t>&gt; 1. При этом </a:t>
            </a:r>
            <a:r>
              <a:rPr lang="ru-RU" altLang="ru-RU" b="1">
                <a:solidFill>
                  <a:schemeClr val="folHlink"/>
                </a:solidFill>
              </a:rPr>
              <a:t>А</a:t>
            </a:r>
            <a:r>
              <a:rPr lang="ru-RU" altLang="ru-RU">
                <a:solidFill>
                  <a:schemeClr val="folHlink"/>
                </a:solidFill>
              </a:rPr>
              <a:t> </a:t>
            </a:r>
            <a:r>
              <a:rPr lang="ru-RU" altLang="ru-RU"/>
              <a:t>≠ 2, так как даже 2</a:t>
            </a:r>
            <a:r>
              <a:rPr lang="ru-RU" altLang="ru-RU" baseline="30000"/>
              <a:t>9</a:t>
            </a:r>
            <a:r>
              <a:rPr lang="ru-RU" altLang="ru-RU"/>
              <a:t> — трехзначное число. Остальные возможные значения цифры </a:t>
            </a:r>
            <a:r>
              <a:rPr lang="ru-RU" altLang="ru-RU" b="1">
                <a:solidFill>
                  <a:schemeClr val="folHlink"/>
                </a:solidFill>
              </a:rPr>
              <a:t>А</a:t>
            </a:r>
            <a:r>
              <a:rPr lang="ru-RU" altLang="ru-RU">
                <a:solidFill>
                  <a:schemeClr val="folHlink"/>
                </a:solidFill>
              </a:rPr>
              <a:t> </a:t>
            </a:r>
            <a:r>
              <a:rPr lang="ru-RU" altLang="ru-RU"/>
              <a:t>можно исследовать, например, в </a:t>
            </a:r>
            <a:r>
              <a:rPr lang="en-US" altLang="ru-RU"/>
              <a:t>Excel</a:t>
            </a:r>
            <a:r>
              <a:rPr lang="ru-RU" altLang="ru-RU"/>
              <a:t>: 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835151" y="923925"/>
            <a:ext cx="8532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C0099"/>
                </a:solidFill>
              </a:rPr>
              <a:t>СССР</a:t>
            </a:r>
            <a:r>
              <a:rPr lang="ru-RU" altLang="ru-RU" sz="3200">
                <a:solidFill>
                  <a:srgbClr val="CC0099"/>
                </a:solidFill>
              </a:rPr>
              <a:t> = </a:t>
            </a:r>
            <a:r>
              <a:rPr lang="ru-RU" altLang="ru-RU" sz="3200" b="1">
                <a:solidFill>
                  <a:srgbClr val="CC0099"/>
                </a:solidFill>
              </a:rPr>
              <a:t>Р</a:t>
            </a:r>
            <a:r>
              <a:rPr lang="ru-RU" altLang="ru-RU" sz="3200" b="1" baseline="30000">
                <a:solidFill>
                  <a:srgbClr val="CC0099"/>
                </a:solidFill>
              </a:rPr>
              <a:t>Ф</a:t>
            </a:r>
            <a:endParaRPr lang="ru-RU" altLang="ru-RU">
              <a:solidFill>
                <a:srgbClr val="CC0099"/>
              </a:solidFill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6" y="2670175"/>
            <a:ext cx="6196013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979614" y="5668964"/>
            <a:ext cx="83470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79475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401763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92405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446338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Куб числа 9 — трехзначное число, поэтому 2-ю и 3-ю степень можно </a:t>
            </a:r>
            <a:r>
              <a:rPr lang="en-US" altLang="ru-RU"/>
              <a:t/>
            </a:r>
            <a:br>
              <a:rPr lang="en-US" altLang="ru-RU"/>
            </a:br>
            <a:r>
              <a:rPr lang="ru-RU" altLang="ru-RU"/>
              <a:t>не вычислять.</a:t>
            </a:r>
          </a:p>
          <a:p>
            <a:pPr eaLnBrk="1" hangingPunct="1"/>
            <a:r>
              <a:rPr lang="ru-RU" altLang="ru-RU"/>
              <a:t>Анализ таблицы показывает, что решение ребуса: </a:t>
            </a:r>
            <a:r>
              <a:rPr lang="ru-RU" altLang="ru-RU" b="1">
                <a:solidFill>
                  <a:srgbClr val="008000"/>
                </a:solidFill>
              </a:rPr>
              <a:t>7776 = 6</a:t>
            </a:r>
            <a:r>
              <a:rPr lang="ru-RU" altLang="ru-RU" b="1" baseline="30000">
                <a:solidFill>
                  <a:srgbClr val="008000"/>
                </a:solidFill>
              </a:rPr>
              <a:t>5</a:t>
            </a:r>
            <a:r>
              <a:rPr lang="ru-RU" altLang="ru-RU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75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</TotalTime>
  <Words>270</Words>
  <Application>Microsoft Office PowerPoint</Application>
  <PresentationFormat>Широкоэкранный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Tahoma</vt:lpstr>
      <vt:lpstr>Wingdings 3</vt:lpstr>
      <vt:lpstr>Легкий дым</vt:lpstr>
      <vt:lpstr>Ребусы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Ребусы</dc:title>
  <dc:creator>User</dc:creator>
  <cp:lastModifiedBy>User</cp:lastModifiedBy>
  <cp:revision>1</cp:revision>
  <dcterms:created xsi:type="dcterms:W3CDTF">2024-03-20T10:00:35Z</dcterms:created>
  <dcterms:modified xsi:type="dcterms:W3CDTF">2024-03-20T10:02:36Z</dcterms:modified>
</cp:coreProperties>
</file>