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A2A3D-3FC0-4B11-BD7B-C1D64D8D0F8C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3C375-F148-4FCE-93FE-FA869298D5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85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C375-F148-4FCE-93FE-FA869298D54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294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C375-F148-4FCE-93FE-FA869298D54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418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C375-F148-4FCE-93FE-FA869298D54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411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C375-F148-4FCE-93FE-FA869298D54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695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C375-F148-4FCE-93FE-FA869298D54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864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C375-F148-4FCE-93FE-FA869298D54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724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C375-F148-4FCE-93FE-FA869298D54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593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C375-F148-4FCE-93FE-FA869298D54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940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5DC423-446B-4C7F-BAA9-7D1FED765E5E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51F0E28-AADA-42EB-87D1-FD26BFA606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6 </a:t>
            </a:r>
            <a:r>
              <a:rPr lang="ru-RU" dirty="0" smtClean="0"/>
              <a:t>класс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Деление рациональных чисел.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914400" y="1196752"/>
            <a:ext cx="7772400" cy="4248472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Думать - коллективно!</a:t>
            </a:r>
            <a:b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Решать - оперативно!</a:t>
            </a:r>
            <a:b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Отвечать - доказательно!</a:t>
            </a:r>
            <a:b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Бороться - старательно!</a:t>
            </a:r>
            <a:b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открытия нас ждут обязательно!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1" name="Picture 29" descr="CRCTR0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332656"/>
            <a:ext cx="25400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Устный счет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914400" y="1412776"/>
            <a:ext cx="2793504" cy="460702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1) – 5 </a:t>
            </a:r>
            <a:r>
              <a:rPr lang="ru-RU" dirty="0" smtClean="0"/>
              <a:t>*</a:t>
            </a:r>
            <a:r>
              <a:rPr lang="ru-RU" dirty="0" smtClean="0"/>
              <a:t> 3 =</a:t>
            </a:r>
          </a:p>
          <a:p>
            <a:pPr>
              <a:buNone/>
            </a:pPr>
            <a:r>
              <a:rPr lang="ru-RU" dirty="0" smtClean="0"/>
              <a:t>2) 9 </a:t>
            </a:r>
            <a:r>
              <a:rPr lang="ru-RU" dirty="0" smtClean="0"/>
              <a:t>*</a:t>
            </a:r>
            <a:r>
              <a:rPr lang="ru-RU" dirty="0" smtClean="0"/>
              <a:t> (– 3) = </a:t>
            </a:r>
          </a:p>
          <a:p>
            <a:pPr>
              <a:buNone/>
            </a:pPr>
            <a:r>
              <a:rPr lang="ru-RU" dirty="0" smtClean="0"/>
              <a:t>3) – </a:t>
            </a:r>
            <a:r>
              <a:rPr lang="ru-RU" dirty="0" smtClean="0"/>
              <a:t>10 *</a:t>
            </a:r>
            <a:r>
              <a:rPr lang="ru-RU" dirty="0" smtClean="0"/>
              <a:t> (– 8) =</a:t>
            </a:r>
          </a:p>
          <a:p>
            <a:pPr>
              <a:buNone/>
            </a:pPr>
            <a:r>
              <a:rPr lang="ru-RU" dirty="0" smtClean="0"/>
              <a:t>4) – 55 : 11 =</a:t>
            </a:r>
          </a:p>
          <a:p>
            <a:pPr>
              <a:buNone/>
            </a:pPr>
            <a:r>
              <a:rPr lang="ru-RU" dirty="0" smtClean="0"/>
              <a:t>5) 48 : (– 8) =</a:t>
            </a:r>
          </a:p>
          <a:p>
            <a:pPr>
              <a:buNone/>
            </a:pPr>
            <a:r>
              <a:rPr lang="ru-RU" dirty="0" smtClean="0"/>
              <a:t>6) – 24 : (– 2) =</a:t>
            </a:r>
          </a:p>
          <a:p>
            <a:pPr>
              <a:buNone/>
            </a:pPr>
            <a:r>
              <a:rPr lang="ru-RU" dirty="0" smtClean="0"/>
              <a:t>7) 36 </a:t>
            </a:r>
            <a:r>
              <a:rPr lang="ru-RU" dirty="0" smtClean="0"/>
              <a:t> *</a:t>
            </a:r>
            <a:r>
              <a:rPr lang="ru-RU" dirty="0" smtClean="0"/>
              <a:t> (– 0,1) =</a:t>
            </a: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491880" y="3861048"/>
          <a:ext cx="5328589" cy="2687729"/>
        </p:xfrm>
        <a:graphic>
          <a:graphicData uri="http://schemas.openxmlformats.org/drawingml/2006/table">
            <a:tbl>
              <a:tblPr/>
              <a:tblGrid>
                <a:gridCol w="761227"/>
                <a:gridCol w="761227"/>
                <a:gridCol w="761227"/>
                <a:gridCol w="761227"/>
                <a:gridCol w="761227"/>
                <a:gridCol w="761227"/>
                <a:gridCol w="761227"/>
              </a:tblGrid>
              <a:tr h="1413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15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27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6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3,6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5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742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2276872"/>
            <a:ext cx="7772400" cy="3742928"/>
          </a:xfrm>
        </p:spPr>
        <p:txBody>
          <a:bodyPr/>
          <a:lstStyle/>
          <a:p>
            <a:pPr>
              <a:buNone/>
            </a:pPr>
            <a:r>
              <a:rPr lang="ru-RU" sz="4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en-US" sz="4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4,4 </a:t>
            </a:r>
            <a:r>
              <a:rPr lang="en-US" sz="4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0               -18 </a:t>
            </a:r>
            <a:r>
              <a:rPr lang="en-US" sz="4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18</a:t>
            </a:r>
          </a:p>
          <a:p>
            <a:pPr>
              <a:buNone/>
            </a:pPr>
            <a:endParaRPr lang="ru-RU" sz="48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-29 – 19                   -18 + 18</a:t>
            </a:r>
            <a:endParaRPr lang="en-US" sz="48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Picture 11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50" y="0"/>
            <a:ext cx="1143000" cy="2000250"/>
          </a:xfrm>
          <a:prstGeom prst="rect">
            <a:avLst/>
          </a:prstGeom>
        </p:spPr>
      </p:pic>
      <p:pic>
        <p:nvPicPr>
          <p:cNvPr id="6" name="Picture 11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38150" y="152400"/>
            <a:ext cx="1143000" cy="2000250"/>
          </a:xfrm>
          <a:prstGeom prst="rect">
            <a:avLst/>
          </a:prstGeom>
        </p:spPr>
      </p:pic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1979712" y="476672"/>
            <a:ext cx="6665912" cy="882650"/>
          </a:xfrm>
          <a:prstGeom prst="wedgeRoundRectCallout">
            <a:avLst>
              <a:gd name="adj1" fmla="val -59278"/>
              <a:gd name="adj2" fmla="val 7292"/>
              <a:gd name="adj3" fmla="val 16667"/>
            </a:avLst>
          </a:prstGeom>
          <a:gradFill rotWithShape="1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Сравните выражения</a:t>
            </a:r>
            <a:endParaRPr lang="ru-RU" sz="2800" b="1" i="1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8" name="AutoShape 21"/>
          <p:cNvSpPr>
            <a:spLocks noChangeArrowheads="1"/>
          </p:cNvSpPr>
          <p:nvPr/>
        </p:nvSpPr>
        <p:spPr bwMode="auto">
          <a:xfrm>
            <a:off x="4139952" y="2132856"/>
            <a:ext cx="1296144" cy="1080120"/>
          </a:xfrm>
          <a:prstGeom prst="star16">
            <a:avLst>
              <a:gd name="adj" fmla="val 17306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FF"/>
                </a:solidFill>
                <a:latin typeface="Times New Roman" pitchFamily="18" charset="0"/>
              </a:rPr>
              <a:t>&gt;</a:t>
            </a:r>
            <a:endParaRPr lang="ru-RU" sz="7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0" name="AutoShape 41"/>
          <p:cNvSpPr>
            <a:spLocks noChangeArrowheads="1"/>
          </p:cNvSpPr>
          <p:nvPr/>
        </p:nvSpPr>
        <p:spPr bwMode="auto">
          <a:xfrm flipH="1">
            <a:off x="3707904" y="3645024"/>
            <a:ext cx="1368152" cy="1296144"/>
          </a:xfrm>
          <a:prstGeom prst="star16">
            <a:avLst>
              <a:gd name="adj" fmla="val 15865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FF"/>
                </a:solidFill>
                <a:latin typeface="Times New Roman" pitchFamily="18" charset="0"/>
              </a:rPr>
              <a:t>&lt;</a:t>
            </a:r>
            <a:endParaRPr lang="ru-RU" sz="7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2276872"/>
            <a:ext cx="7772400" cy="37429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(*)·(-)=(-)</a:t>
            </a:r>
          </a:p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(-)·(*)=(+)</a:t>
            </a:r>
          </a:p>
          <a:p>
            <a:pPr>
              <a:buNone/>
            </a:pP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(-)·(-)=(*)</a:t>
            </a:r>
          </a:p>
          <a:p>
            <a:pPr>
              <a:buNone/>
            </a:pP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1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50" y="0"/>
            <a:ext cx="1143000" cy="2000250"/>
          </a:xfrm>
          <a:prstGeom prst="rect">
            <a:avLst/>
          </a:prstGeom>
        </p:spPr>
      </p:pic>
      <p:pic>
        <p:nvPicPr>
          <p:cNvPr id="6" name="Picture 11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38150" y="152400"/>
            <a:ext cx="1143000" cy="2000250"/>
          </a:xfrm>
          <a:prstGeom prst="rect">
            <a:avLst/>
          </a:prstGeom>
        </p:spPr>
      </p:pic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1979712" y="476672"/>
            <a:ext cx="6665912" cy="882650"/>
          </a:xfrm>
          <a:prstGeom prst="wedgeRoundRectCallout">
            <a:avLst>
              <a:gd name="adj1" fmla="val -59278"/>
              <a:gd name="adj2" fmla="val 7292"/>
              <a:gd name="adj3" fmla="val 16667"/>
            </a:avLst>
          </a:prstGeom>
          <a:gradFill rotWithShape="1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latin typeface="Georgia" pitchFamily="18" charset="0"/>
              </a:rPr>
              <a:t>Определим знак</a:t>
            </a:r>
            <a:endParaRPr lang="ru-RU" sz="2800" b="1" i="1" dirty="0">
              <a:solidFill>
                <a:schemeClr val="accent2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Деление</a:t>
            </a:r>
            <a:endParaRPr lang="ru-RU" sz="7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2060848"/>
            <a:ext cx="7772400" cy="4104456"/>
          </a:xfrm>
        </p:spPr>
        <p:txBody>
          <a:bodyPr/>
          <a:lstStyle/>
          <a:p>
            <a:pPr>
              <a:buNone/>
            </a:pPr>
            <a:r>
              <a:rPr lang="ru-RU" sz="48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15 : 3 = 5                 5 ·  3 = 15</a:t>
            </a:r>
          </a:p>
          <a:p>
            <a:pPr>
              <a:buNone/>
            </a:pPr>
            <a:endParaRPr lang="ru-RU" sz="4400" b="1" i="1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а : в = с                      </a:t>
            </a:r>
            <a:r>
              <a:rPr lang="ru-RU" sz="4800" b="1" i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800" b="1" i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· в = а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4139952" y="2204864"/>
            <a:ext cx="151216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491880" y="3789040"/>
            <a:ext cx="187220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88640"/>
            <a:ext cx="8280920" cy="648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Деление отрицательных чисел</a:t>
            </a:r>
          </a:p>
          <a:p>
            <a:pPr algn="ctr">
              <a:defRPr/>
            </a:pP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разделить отрицательное число на отрицательное, надо разделить модуль    делимого на модуль делителя.</a:t>
            </a:r>
          </a:p>
          <a:p>
            <a:pPr>
              <a:defRPr/>
            </a:pPr>
            <a:endParaRPr lang="ru-RU" sz="2000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Например: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-30:(-2)=15                 -7,5:(-3)= 2,5</a:t>
            </a:r>
          </a:p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-450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:(-1,5)=300          -42,8:(-8)=5,35</a:t>
            </a:r>
          </a:p>
          <a:p>
            <a:pPr algn="r"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Обратите внимание,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ответ получается положительным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r">
              <a:defRPr/>
            </a:pPr>
            <a:endParaRPr lang="ru-RU" sz="2000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Деление чисел с разными знаками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 делении чисел с разными знаками надо: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поставить перед полученным числом знак «-»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разделить модуль делимого на модуль делителя;</a:t>
            </a:r>
          </a:p>
          <a:p>
            <a:pPr algn="r">
              <a:lnSpc>
                <a:spcPct val="90000"/>
              </a:lnSpc>
              <a:defRPr/>
            </a:pPr>
            <a:endParaRPr lang="ru-RU" sz="2000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sz="2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Например: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4,8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:(-3)=-1,6             -7:2=-3,5</a:t>
            </a:r>
          </a:p>
          <a:p>
            <a:pPr>
              <a:lnSpc>
                <a:spcPct val="90000"/>
              </a:lnSpc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2,5:(-1)=-2,5             -24,9:6=-4,15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Обратите внимание, ответ получается  отрицательным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        </a:t>
            </a:r>
            <a:endParaRPr lang="ru-RU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90000"/>
              </a:lnSpc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214313" y="1071562"/>
          <a:ext cx="8686800" cy="48057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1044719"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Умножение 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Знак произведения</a:t>
                      </a:r>
                      <a:endParaRPr lang="ru-RU" sz="22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Деление 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Знак частного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253664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/>
                        <a:t>(-)</a:t>
                      </a:r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∙ (-)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(+)</a:t>
                      </a:r>
                      <a:endParaRPr lang="ru-RU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400" b="1" dirty="0" smtClean="0"/>
                        <a:t>(-)</a:t>
                      </a:r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: (-)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(+)</a:t>
                      </a:r>
                      <a:endParaRPr lang="ru-RU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2536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400" b="1" dirty="0" smtClean="0"/>
                        <a:t>(-)</a:t>
                      </a:r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∙ (+) </a:t>
                      </a:r>
                      <a:endParaRPr lang="ru-RU" sz="5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(-)</a:t>
                      </a:r>
                      <a:endParaRPr lang="ru-RU" sz="5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400" b="1" dirty="0" smtClean="0"/>
                        <a:t>(-)</a:t>
                      </a:r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:(+) 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(-)</a:t>
                      </a:r>
                      <a:endParaRPr lang="ru-RU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2536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300" b="1" dirty="0" smtClean="0"/>
                        <a:t>(+)</a:t>
                      </a:r>
                      <a:r>
                        <a:rPr lang="ru-RU" sz="5300" b="1" dirty="0" smtClean="0">
                          <a:latin typeface="Times New Roman"/>
                          <a:cs typeface="Times New Roman"/>
                        </a:rPr>
                        <a:t>∙ (-)</a:t>
                      </a:r>
                      <a:endParaRPr lang="ru-RU" sz="5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(-)</a:t>
                      </a:r>
                      <a:endParaRPr lang="ru-RU" sz="5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400" b="1" dirty="0" smtClean="0"/>
                        <a:t>(+)</a:t>
                      </a:r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:(-) </a:t>
                      </a:r>
                      <a:endParaRPr lang="ru-RU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latin typeface="Times New Roman"/>
                          <a:cs typeface="Times New Roman"/>
                        </a:rPr>
                        <a:t>(-)</a:t>
                      </a:r>
                      <a:endParaRPr lang="ru-RU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121</TotalTime>
  <Words>223</Words>
  <Application>Microsoft Office PowerPoint</Application>
  <PresentationFormat>Экран (4:3)</PresentationFormat>
  <Paragraphs>78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Calibri</vt:lpstr>
      <vt:lpstr>Cambria</vt:lpstr>
      <vt:lpstr>Franklin Gothic Book</vt:lpstr>
      <vt:lpstr>Georgia</vt:lpstr>
      <vt:lpstr>Perpetua</vt:lpstr>
      <vt:lpstr>Times New Roman</vt:lpstr>
      <vt:lpstr>Wingdings</vt:lpstr>
      <vt:lpstr>Wingdings 2</vt:lpstr>
      <vt:lpstr>Справедливость</vt:lpstr>
      <vt:lpstr>Деление рациональных чисел.</vt:lpstr>
      <vt:lpstr>Думать - коллективно! Решать - оперативно! Отвечать - доказательно! Бороться - старательно! И открытия нас ждут обязательно!  </vt:lpstr>
      <vt:lpstr>Устный счет</vt:lpstr>
      <vt:lpstr>Презентация PowerPoint</vt:lpstr>
      <vt:lpstr>Презентация PowerPoint</vt:lpstr>
      <vt:lpstr>Деление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рациональных чисел.</dc:title>
  <dc:creator>Ирина</dc:creator>
  <cp:lastModifiedBy>петр</cp:lastModifiedBy>
  <cp:revision>18</cp:revision>
  <dcterms:created xsi:type="dcterms:W3CDTF">2019-03-12T09:24:49Z</dcterms:created>
  <dcterms:modified xsi:type="dcterms:W3CDTF">2020-04-05T08:48:08Z</dcterms:modified>
</cp:coreProperties>
</file>