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0" r:id="rId6"/>
    <p:sldId id="262" r:id="rId7"/>
    <p:sldId id="263" r:id="rId8"/>
    <p:sldId id="271" r:id="rId9"/>
    <p:sldId id="264" r:id="rId10"/>
    <p:sldId id="265" r:id="rId11"/>
    <p:sldId id="266" r:id="rId12"/>
    <p:sldId id="267" r:id="rId13"/>
    <p:sldId id="268" r:id="rId14"/>
    <p:sldId id="272" r:id="rId15"/>
    <p:sldId id="270" r:id="rId16"/>
    <p:sldId id="26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helpzaochniku.ru/wp-content/uploads/2018/11/5zad_vpr_6_matem.jp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Формирование  функциональной грамотности на уроках математики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71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92696"/>
            <a:ext cx="82809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[...] испускает [...] импульсы частотой 185 МГц. Скорость погружения [...] v (в м/с) вычисляется по формуле v=c⋅(f−f</a:t>
            </a:r>
            <a:r>
              <a:rPr lang="ru-RU" sz="2800" baseline="-25000" dirty="0"/>
              <a:t>0)</a:t>
            </a:r>
            <a:r>
              <a:rPr lang="ru-RU" sz="2800" dirty="0"/>
              <a:t>)/f+f</a:t>
            </a:r>
            <a:r>
              <a:rPr lang="ru-RU" sz="2800" baseline="-25000" dirty="0"/>
              <a:t>0</a:t>
            </a:r>
            <a:r>
              <a:rPr lang="ru-RU" sz="2800" dirty="0"/>
              <a:t>, где c=1500 м/c — скорость звука в воде, f</a:t>
            </a:r>
            <a:r>
              <a:rPr lang="ru-RU" sz="2800" baseline="-25000" dirty="0"/>
              <a:t>0</a:t>
            </a:r>
            <a:r>
              <a:rPr lang="ru-RU" sz="2800" dirty="0"/>
              <a:t> — частота испускаемых импульсов (в МГц), f — частота отражённого от дна сигнала (в МГц), регистрируемая приёмником. Определите частоту отражённого сигнала, если скорость погружения батискафа равна 20 м/с. Ответ дайте в МГц.</a:t>
            </a:r>
          </a:p>
        </p:txBody>
      </p:sp>
    </p:spTree>
    <p:extLst>
      <p:ext uri="{BB962C8B-B14F-4D97-AF65-F5344CB8AC3E}">
        <p14:creationId xmlns:p14="http://schemas.microsoft.com/office/powerpoint/2010/main" val="313752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548680"/>
            <a:ext cx="80648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Работа с графическими представлениями информации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772816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Задача 1.</a:t>
            </a:r>
            <a:r>
              <a:rPr lang="ru-RU" dirty="0"/>
              <a:t> На графике показано, как изменялась температура воздуха с 3 по 5 апреля. По горизонтали указано время суток, по вертикали — значение температуры в градусах Цельсия.</a:t>
            </a:r>
          </a:p>
        </p:txBody>
      </p:sp>
      <p:pic>
        <p:nvPicPr>
          <p:cNvPr id="5" name="Рисунок 4" descr="https://studio.dppo.edu.ru/asset-v1:RC+001+2020+type@asset+block@fg_information_00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628900"/>
            <a:ext cx="7416823" cy="238427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899592" y="5013176"/>
            <a:ext cx="77768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A. </a:t>
            </a:r>
            <a:r>
              <a:rPr lang="ru-RU" sz="1600" dirty="0" smtClean="0"/>
              <a:t>Найдите </a:t>
            </a:r>
            <a:r>
              <a:rPr lang="ru-RU" sz="1600" dirty="0"/>
              <a:t>наименьшее значение температуры 4 апреля. Ответ </a:t>
            </a:r>
            <a:r>
              <a:rPr lang="ru-RU" sz="1600" dirty="0" smtClean="0"/>
              <a:t>дайте </a:t>
            </a:r>
            <a:r>
              <a:rPr lang="ru-RU" sz="1600" dirty="0"/>
              <a:t>в градусах Цельсия.</a:t>
            </a:r>
          </a:p>
          <a:p>
            <a:r>
              <a:rPr lang="ru-RU" sz="1600" dirty="0"/>
              <a:t>B. В течение скольких часов температура 5 апреля была меньше 4 градусов Цельсия?</a:t>
            </a:r>
          </a:p>
          <a:p>
            <a:r>
              <a:rPr lang="ru-RU" sz="1600" dirty="0"/>
              <a:t>C. </a:t>
            </a:r>
            <a:r>
              <a:rPr lang="ru-RU" sz="1600" dirty="0" smtClean="0"/>
              <a:t>Найдите </a:t>
            </a:r>
            <a:r>
              <a:rPr lang="ru-RU" sz="1600" dirty="0"/>
              <a:t>значение температуры 4 апреля в 3 часа дня. Ответ </a:t>
            </a:r>
            <a:r>
              <a:rPr lang="ru-RU" sz="1600" dirty="0" smtClean="0"/>
              <a:t>дайте </a:t>
            </a:r>
            <a:r>
              <a:rPr lang="ru-RU" sz="1600" dirty="0"/>
              <a:t>в градусах Цельсия.</a:t>
            </a:r>
          </a:p>
        </p:txBody>
      </p:sp>
    </p:spTree>
    <p:extLst>
      <p:ext uri="{BB962C8B-B14F-4D97-AF65-F5344CB8AC3E}">
        <p14:creationId xmlns:p14="http://schemas.microsoft.com/office/powerpoint/2010/main" val="317292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7744" y="404664"/>
            <a:ext cx="412484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chemeClr val="accent1">
                    <a:lumMod val="75000"/>
                  </a:schemeClr>
                </a:solidFill>
              </a:rPr>
              <a:t>Экономика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340768"/>
            <a:ext cx="83529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Задача 1.</a:t>
            </a:r>
            <a:r>
              <a:rPr lang="ru-RU" sz="3200" dirty="0"/>
              <a:t> Полотенце стоило 80 рублей. Ближе к дачному сезону оно подорожало на 25%. Сколько оно стало стоить?</a:t>
            </a:r>
          </a:p>
        </p:txBody>
      </p:sp>
    </p:spTree>
    <p:extLst>
      <p:ext uri="{BB962C8B-B14F-4D97-AF65-F5344CB8AC3E}">
        <p14:creationId xmlns:p14="http://schemas.microsoft.com/office/powerpoint/2010/main" val="386830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732323"/>
              </p:ext>
            </p:extLst>
          </p:nvPr>
        </p:nvGraphicFramePr>
        <p:xfrm>
          <a:off x="539552" y="3748977"/>
          <a:ext cx="8208912" cy="23929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4868"/>
                <a:gridCol w="3348373"/>
                <a:gridCol w="3415671"/>
              </a:tblGrid>
              <a:tr h="669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Тарифный план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Абонентская плата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Плата за трафик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38100" marB="38100" anchor="ctr"/>
                </a:tc>
              </a:tr>
              <a:tr h="3831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План «0»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Нет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2,5 руб. за 1 МБ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38100" marB="38100" anchor="ctr"/>
                </a:tc>
              </a:tr>
              <a:tr h="669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План «500»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550 руб. за 500 МБ трафика в месяц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2 руб. за 1 МБ сверх 500 МБ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38100" marB="38100" anchor="ctr"/>
                </a:tc>
              </a:tr>
              <a:tr h="669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План «800»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700 руб. за 800 МБ трафика в месяц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1,5 руб. за 1 МБ сверх 800 МБ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38100" marB="38100" anchor="ctr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39552" y="332656"/>
            <a:ext cx="792088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ew Roman" charset="0"/>
                <a:ea typeface="Calibri" pitchFamily="34" charset="0"/>
                <a:cs typeface="Times New Roman" pitchFamily="18" charset="0"/>
              </a:rPr>
              <a:t>Задача2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ew Roman" charset="0"/>
                <a:ea typeface="Calibri" pitchFamily="34" charset="0"/>
                <a:cs typeface="Times New Roman" pitchFamily="18" charset="0"/>
              </a:rPr>
              <a:t>Интернет-провайдер (компания, оказывающая услуги по подключению к сети Интернет) предлагает три тарифных плана.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ew Roman" charset="0"/>
                <a:ea typeface="Calibri" pitchFamily="34" charset="0"/>
                <a:cs typeface="Times New Roman" pitchFamily="18" charset="0"/>
              </a:rPr>
              <a:t>Пользователь предполагает, что его трафик составит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ew Roman" charset="0"/>
                <a:ea typeface="Calibri" pitchFamily="34" charset="0"/>
                <a:cs typeface="Times New Roman" pitchFamily="18" charset="0"/>
              </a:rPr>
              <a:t>650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ew Roman" charset="0"/>
                <a:ea typeface="Calibri" pitchFamily="34" charset="0"/>
                <a:cs typeface="Times New Roman" pitchFamily="18" charset="0"/>
              </a:rPr>
              <a:t>МБ в месяц, и исходя из этого выбирает наиболее дешёвый тарифный план. Сколько рублей заплатит пользователь за месяц, если его трафик действительно будет равен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ew Roman" charset="0"/>
                <a:ea typeface="Calibri" pitchFamily="34" charset="0"/>
                <a:cs typeface="Times New Roman" pitchFamily="18" charset="0"/>
              </a:rPr>
              <a:t>650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ew Roman" charset="0"/>
                <a:ea typeface="Calibri" pitchFamily="34" charset="0"/>
                <a:cs typeface="Times New Roman" pitchFamily="18" charset="0"/>
              </a:rPr>
              <a:t>МБ?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60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7744" y="548680"/>
            <a:ext cx="395492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chemeClr val="accent1">
                    <a:lumMod val="75000"/>
                  </a:schemeClr>
                </a:solidFill>
              </a:rPr>
              <a:t>Геометрия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379676"/>
            <a:ext cx="83529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 сосуд, имеющий форму правильной треугольной призмы, налили 2024 см³ воды и погрузили в воду деталь. При этом уровень воды поднялся с отметки 22 см до отметки 25 см. Найдите объём детали. Ответ выразите в см³.</a:t>
            </a:r>
          </a:p>
        </p:txBody>
      </p:sp>
      <p:pic>
        <p:nvPicPr>
          <p:cNvPr id="5122" name="Picture 2" descr="http://cdn01.ru/files/users/images/b3/40/b34040a69b2943e499f2d96204aed718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924943"/>
            <a:ext cx="4824536" cy="3336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802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7744" y="548680"/>
            <a:ext cx="395492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chemeClr val="accent1">
                    <a:lumMod val="75000"/>
                  </a:schemeClr>
                </a:solidFill>
              </a:rPr>
              <a:t>Геометрия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8615" y="1351508"/>
            <a:ext cx="82089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Задача </a:t>
            </a:r>
            <a:r>
              <a:rPr lang="ru-RU" sz="2400" b="1" dirty="0" smtClean="0"/>
              <a:t>.</a:t>
            </a:r>
          </a:p>
          <a:p>
            <a:r>
              <a:rPr lang="ru-RU" dirty="0"/>
              <a:t> Таня на летних каникулах приезжает в гости к дедушке в деревню Антоновка (на плане обозначена цифрой 1). В конце каникул дедушка на машине собирается отвезти Таню на автобусную станцию, которая находится в деревне Богданово. Из Антоновки в Богданово можно проехать по просёлочной дороге мимо реки. Есть другой путь — по шоссе до деревни </a:t>
            </a:r>
            <a:r>
              <a:rPr lang="ru-RU" dirty="0" err="1"/>
              <a:t>Ванютино</a:t>
            </a:r>
            <a:r>
              <a:rPr lang="ru-RU" dirty="0"/>
              <a:t>, где нужно повернуть под прямым углом налево на другое шоссе, ведущее в Богданово. Третий маршрут проходит по просёлочной дороге мимо пруда до деревни </a:t>
            </a:r>
            <a:r>
              <a:rPr lang="ru-RU" dirty="0" err="1"/>
              <a:t>Горюново</a:t>
            </a:r>
            <a:r>
              <a:rPr lang="ru-RU" dirty="0"/>
              <a:t>, где можно свернуть на шоссе до Богданово. Четвёртый маршрут пролегает по шоссе до деревни </a:t>
            </a:r>
            <a:r>
              <a:rPr lang="ru-RU" dirty="0" err="1"/>
              <a:t>Доломино</a:t>
            </a:r>
            <a:r>
              <a:rPr lang="ru-RU" dirty="0"/>
              <a:t>, от </a:t>
            </a:r>
            <a:r>
              <a:rPr lang="ru-RU" dirty="0" err="1"/>
              <a:t>Доломино</a:t>
            </a:r>
            <a:r>
              <a:rPr lang="ru-RU" dirty="0"/>
              <a:t> до </a:t>
            </a:r>
            <a:r>
              <a:rPr lang="ru-RU" dirty="0" err="1"/>
              <a:t>Горюново</a:t>
            </a:r>
            <a:r>
              <a:rPr lang="ru-RU" dirty="0"/>
              <a:t> по просёлочной дороге мимо конюшни и от </a:t>
            </a:r>
            <a:r>
              <a:rPr lang="ru-RU" dirty="0" err="1"/>
              <a:t>Горюново</a:t>
            </a:r>
            <a:r>
              <a:rPr lang="ru-RU" dirty="0"/>
              <a:t> до Богданово по шоссе. Ещё один маршрут проходит по шоссе до деревни Егорка, по просёлочной дороге мимо конюшни от Егорки до Жилино и по шоссе от Жилино до Богданова. Шоссе и просёлочные дороги образуют прямоугольные треугольники.</a:t>
            </a:r>
          </a:p>
        </p:txBody>
      </p:sp>
    </p:spTree>
    <p:extLst>
      <p:ext uri="{BB962C8B-B14F-4D97-AF65-F5344CB8AC3E}">
        <p14:creationId xmlns:p14="http://schemas.microsoft.com/office/powerpoint/2010/main" val="101451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5736" y="476672"/>
            <a:ext cx="395492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chemeClr val="accent1">
                    <a:lumMod val="75000"/>
                  </a:schemeClr>
                </a:solidFill>
              </a:rPr>
              <a:t>Геометрия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 descr="https://studio.dppo.edu.ru/asset-v1:RC+001+2020+type@asset+block@fg_geometry_00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916832"/>
            <a:ext cx="7056784" cy="41044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591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5"/>
            <a:ext cx="83529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Все задачи по развитию </a:t>
            </a:r>
            <a:r>
              <a:rPr lang="ru-RU" sz="2800" b="1" i="1" dirty="0"/>
              <a:t>функциональной грамотности</a:t>
            </a:r>
            <a:r>
              <a:rPr lang="ru-RU" sz="2800" dirty="0"/>
              <a:t> можно разбить на разделы</a:t>
            </a:r>
            <a:r>
              <a:rPr lang="ru-RU" sz="2800" dirty="0" smtClean="0"/>
              <a:t>: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789660"/>
            <a:ext cx="60304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Прикидки и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оценки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Чтение текста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Логическая грамотность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Незнакомый контекст</a:t>
            </a:r>
          </a:p>
          <a:p>
            <a:pPr marL="457200" lvl="0" indent="-457200" algn="just">
              <a:buFont typeface="Wingdings" panose="05000000000000000000" pitchFamily="2" charset="2"/>
              <a:buChar char="ü"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Работа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с графическими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    представлениями информации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Экономика 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Геометрия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05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43608" y="692696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i="1" dirty="0">
                <a:solidFill>
                  <a:schemeClr val="accent1">
                    <a:lumMod val="75000"/>
                  </a:schemeClr>
                </a:solidFill>
              </a:rPr>
              <a:t>Прикидки и оценки</a:t>
            </a:r>
            <a:endParaRPr lang="ru-RU" sz="4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1859340"/>
            <a:ext cx="770485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Задача 1.</a:t>
            </a:r>
            <a:endParaRPr lang="ru-RU" sz="2800" b="1" dirty="0"/>
          </a:p>
          <a:p>
            <a:r>
              <a:rPr lang="ru-RU" sz="2800" dirty="0"/>
              <a:t> Показания счётчика электроэнергии 1 марта составляли 32767 киловатт-часов, а 1 апреля— 32965 киловатт-часов. По текущему тарифу стоимость 1 киловатт-часа электроэнергии составляет 3 рубля 40 копеек. Сколько нужно заплатить за электроэнергию за январь?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397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43608" y="692696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i="1" dirty="0">
                <a:solidFill>
                  <a:schemeClr val="accent1">
                    <a:lumMod val="75000"/>
                  </a:schemeClr>
                </a:solidFill>
              </a:rPr>
              <a:t>Прикидки и оценки</a:t>
            </a:r>
            <a:endParaRPr lang="ru-RU" sz="4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859340"/>
            <a:ext cx="792088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Задача 2.</a:t>
            </a:r>
            <a:endParaRPr lang="ru-RU" sz="2800" b="1" dirty="0"/>
          </a:p>
          <a:p>
            <a:pPr fontAlgn="base"/>
            <a:r>
              <a:rPr lang="ru-RU" sz="2800" dirty="0"/>
              <a:t> </a:t>
            </a:r>
            <a:r>
              <a:rPr lang="ru-RU" sz="2800" dirty="0"/>
              <a:t>На рисунке изображены автобус и автомобиль. Длина автомобиля равна 4,2 м. Какова примерная длина автобуса? Ответ дайте в сантиметрах.</a:t>
            </a:r>
          </a:p>
          <a:p>
            <a:pPr fontAlgn="base"/>
            <a:r>
              <a:rPr lang="ru-RU" sz="2800" dirty="0"/>
              <a:t> </a:t>
            </a:r>
          </a:p>
          <a:p>
            <a:endParaRPr lang="ru-RU" dirty="0"/>
          </a:p>
        </p:txBody>
      </p:sp>
      <p:pic>
        <p:nvPicPr>
          <p:cNvPr id="5" name="Рисунок 4" descr="впр 6 класс математика 5 задание">
            <a:hlinkClick r:id="rId2" tooltip="&quot;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149081"/>
            <a:ext cx="5112568" cy="2160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608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548680"/>
            <a:ext cx="51716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800" b="1" i="1" dirty="0">
                <a:solidFill>
                  <a:schemeClr val="accent1">
                    <a:lumMod val="75000"/>
                  </a:schemeClr>
                </a:solidFill>
              </a:rPr>
              <a:t>Чтение текста</a:t>
            </a:r>
            <a:endParaRPr lang="ru-RU" sz="4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484784"/>
            <a:ext cx="820891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Задача 1.</a:t>
            </a:r>
            <a:r>
              <a:rPr lang="ru-RU" sz="2800" dirty="0"/>
              <a:t> </a:t>
            </a:r>
            <a:endParaRPr lang="ru-RU" sz="2800" dirty="0" smtClean="0"/>
          </a:p>
          <a:p>
            <a:pPr>
              <a:lnSpc>
                <a:spcPct val="150000"/>
              </a:lnSpc>
            </a:pPr>
            <a:r>
              <a:rPr lang="ru-RU" sz="2800" dirty="0" smtClean="0"/>
              <a:t>Представьте</a:t>
            </a:r>
            <a:r>
              <a:rPr lang="ru-RU" sz="2800" dirty="0"/>
              <a:t>, что вы капитан авиалайнера, на котором путешествуют 300пассажиров. Этот самолет летит со скоростью 30 узлов в час (один узел равен 1,852 км/ч), предполагаемое время путешествия 18 часов. Сколько лет капитану корабля?</a:t>
            </a:r>
          </a:p>
        </p:txBody>
      </p:sp>
    </p:spTree>
    <p:extLst>
      <p:ext uri="{BB962C8B-B14F-4D97-AF65-F5344CB8AC3E}">
        <p14:creationId xmlns:p14="http://schemas.microsoft.com/office/powerpoint/2010/main" val="46058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548680"/>
            <a:ext cx="51716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800" b="1" i="1" dirty="0">
                <a:solidFill>
                  <a:schemeClr val="accent1">
                    <a:lumMod val="75000"/>
                  </a:schemeClr>
                </a:solidFill>
              </a:rPr>
              <a:t>Чтение текста</a:t>
            </a:r>
            <a:endParaRPr lang="ru-RU" sz="4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93734" y="1341726"/>
            <a:ext cx="798272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Задача 2.</a:t>
            </a:r>
            <a:r>
              <a:rPr lang="ru-RU" dirty="0"/>
              <a:t> </a:t>
            </a:r>
            <a:endParaRPr lang="ru-RU" dirty="0" smtClean="0"/>
          </a:p>
          <a:p>
            <a:r>
              <a:rPr lang="ru-RU" dirty="0" smtClean="0"/>
              <a:t>Братья </a:t>
            </a:r>
            <a:r>
              <a:rPr lang="ru-RU" dirty="0"/>
              <a:t>Иван и Миша Ивановы играют в игру. Иван загадывает число n, имеющее ровно 7 простых делителей. Миша придумывает гладкое пятимерное многообразие, описываемое формулой степени не более чем n</a:t>
            </a:r>
            <a:r>
              <a:rPr lang="ru-RU" baseline="30000" dirty="0"/>
              <a:t>2</a:t>
            </a:r>
            <a:r>
              <a:rPr lang="ru-RU" dirty="0"/>
              <a:t>. Иван указывает 5 точек на этом многообразии и объявляет длины не более чем 7 отрезков, соединяющих эти точки в пространстве R25. Если выбранные точки вместе с указанными Иваном отрезками образуют жёсткую структуру второго порядка, то побеждает Миша. В противном случае мальчики меняются местами: Иван придумывает другое гладкое многообразие, проходящее через эти 5 точек, и Миша указывает 5 точек на нём. Игра продолжается, пока либо у кого-то из мальчиков не получилась жёсткая структура, либо не прошло 1003 хода — в этом случае побеждает Миша. В зависимости от n назовите </a:t>
            </a:r>
            <a:r>
              <a:rPr lang="ru-RU" b="1" dirty="0"/>
              <a:t>фамилию</a:t>
            </a:r>
            <a:r>
              <a:rPr lang="ru-RU" dirty="0"/>
              <a:t> победителя при правильной игре.</a:t>
            </a:r>
          </a:p>
        </p:txBody>
      </p:sp>
    </p:spTree>
    <p:extLst>
      <p:ext uri="{BB962C8B-B14F-4D97-AF65-F5344CB8AC3E}">
        <p14:creationId xmlns:p14="http://schemas.microsoft.com/office/powerpoint/2010/main" val="409222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573190"/>
            <a:ext cx="79864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Логическая грамотность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22470" y="1404187"/>
            <a:ext cx="820250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Задача </a:t>
            </a:r>
            <a:r>
              <a:rPr lang="ru-RU" sz="2800" b="1" dirty="0" smtClean="0"/>
              <a:t>.</a:t>
            </a:r>
          </a:p>
          <a:p>
            <a:r>
              <a:rPr lang="ru-RU" sz="2800" dirty="0"/>
              <a:t> Кондитер испёк 40 печений, из них 10 штук он посыпал корицей, а 20 штук он собирается посыпать сахаром (кондитер может посыпать одно печенье и корицей, и сахаром, а может вообще ничем не посыпать). Выберите утверждения, которые будут верны при указанных условиях независимо от того, какие печенья кондитер посыплет сахаром.</a:t>
            </a:r>
          </a:p>
        </p:txBody>
      </p:sp>
    </p:spTree>
    <p:extLst>
      <p:ext uri="{BB962C8B-B14F-4D97-AF65-F5344CB8AC3E}">
        <p14:creationId xmlns:p14="http://schemas.microsoft.com/office/powerpoint/2010/main" val="253421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548680"/>
            <a:ext cx="80648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A. Найдётся печений, которые ничем не посыпаны.</a:t>
            </a:r>
          </a:p>
          <a:p>
            <a:r>
              <a:rPr lang="ru-RU" sz="2800" dirty="0"/>
              <a:t>B. Найдётся печений, посыпанных и сахаром, и корицей.</a:t>
            </a:r>
          </a:p>
          <a:p>
            <a:r>
              <a:rPr lang="ru-RU" sz="2800" dirty="0"/>
              <a:t>C. Если печенье посыпано корицей, то оно посыпано и сахаром.</a:t>
            </a:r>
          </a:p>
          <a:p>
            <a:r>
              <a:rPr lang="ru-RU" sz="2800" dirty="0"/>
              <a:t>D. Не может оказаться печений, посыпанных и сахаром, и корицей.</a:t>
            </a:r>
          </a:p>
        </p:txBody>
      </p:sp>
    </p:spTree>
    <p:extLst>
      <p:ext uri="{BB962C8B-B14F-4D97-AF65-F5344CB8AC3E}">
        <p14:creationId xmlns:p14="http://schemas.microsoft.com/office/powerpoint/2010/main" val="69737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476672"/>
            <a:ext cx="71593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800" i="1" dirty="0">
                <a:solidFill>
                  <a:schemeClr val="accent1">
                    <a:lumMod val="75000"/>
                  </a:schemeClr>
                </a:solidFill>
              </a:rPr>
              <a:t>Незнакомый контекст</a:t>
            </a:r>
            <a:endParaRPr lang="ru-RU" sz="4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5136" y="1338485"/>
            <a:ext cx="777686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Задача </a:t>
            </a:r>
            <a:r>
              <a:rPr lang="ru-RU" sz="2400" b="1" dirty="0" smtClean="0"/>
              <a:t>.</a:t>
            </a:r>
            <a:r>
              <a:rPr lang="ru-RU" sz="2400" dirty="0"/>
              <a:t> </a:t>
            </a:r>
            <a:endParaRPr lang="ru-RU" sz="2400" dirty="0" smtClean="0"/>
          </a:p>
          <a:p>
            <a:r>
              <a:rPr lang="ru-RU" sz="2400" dirty="0" smtClean="0"/>
              <a:t>Локатор </a:t>
            </a:r>
            <a:r>
              <a:rPr lang="ru-RU" sz="2400" dirty="0"/>
              <a:t>батискафа, равномерно погружающегося вертикально вниз, испускает ультразвуковые импульсы частотой 185 МГц. Скорость погружения батискафа v (в м/с) вычисляется по формуле v=c⋅(f−f</a:t>
            </a:r>
            <a:r>
              <a:rPr lang="ru-RU" sz="2400" baseline="-25000" dirty="0"/>
              <a:t>0</a:t>
            </a:r>
            <a:r>
              <a:rPr lang="ru-RU" sz="2400" dirty="0"/>
              <a:t>)/f+f</a:t>
            </a:r>
            <a:r>
              <a:rPr lang="ru-RU" sz="2400" baseline="-25000" dirty="0"/>
              <a:t>0</a:t>
            </a:r>
            <a:r>
              <a:rPr lang="ru-RU" sz="2400" dirty="0"/>
              <a:t>, где c=1500 м/c — скорость звука в воде, f</a:t>
            </a:r>
            <a:r>
              <a:rPr lang="ru-RU" sz="2400" baseline="-25000" dirty="0"/>
              <a:t>0</a:t>
            </a:r>
            <a:r>
              <a:rPr lang="ru-RU" sz="2400" dirty="0"/>
              <a:t> — частота испускаемых импульсов (в МГц), f — частота отражённого от дна сигнала (в МГц), регистрируемая приёмником. Определите частоту отражённого сигнала, если скорость погружения батискафа равна 20 м/с. Ответ дайте в МГц.</a:t>
            </a:r>
          </a:p>
        </p:txBody>
      </p:sp>
    </p:spTree>
    <p:extLst>
      <p:ext uri="{BB962C8B-B14F-4D97-AF65-F5344CB8AC3E}">
        <p14:creationId xmlns:p14="http://schemas.microsoft.com/office/powerpoint/2010/main" val="352859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151</TotalTime>
  <Words>203</Words>
  <Application>Microsoft Office PowerPoint</Application>
  <PresentationFormat>Экран (4:3)</PresentationFormat>
  <Paragraphs>61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Аспект</vt:lpstr>
      <vt:lpstr>Формирование  функциональной грамотности на уроках математики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 функциональной грамотности на уроках математики</dc:title>
  <dc:creator>А.Н. Капочкина</dc:creator>
  <cp:lastModifiedBy>А.Н. Капочкина</cp:lastModifiedBy>
  <cp:revision>9</cp:revision>
  <dcterms:created xsi:type="dcterms:W3CDTF">2022-12-23T04:55:47Z</dcterms:created>
  <dcterms:modified xsi:type="dcterms:W3CDTF">2022-12-23T07:37:48Z</dcterms:modified>
</cp:coreProperties>
</file>