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7" r:id="rId4"/>
    <p:sldId id="258" r:id="rId5"/>
    <p:sldId id="259" r:id="rId6"/>
    <p:sldId id="264" r:id="rId7"/>
    <p:sldId id="263" r:id="rId8"/>
    <p:sldId id="261" r:id="rId9"/>
    <p:sldId id="260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188640" y="1124744"/>
            <a:ext cx="11881320" cy="34206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РЯД  НАТУРАЛЬНЫХ  ЧИСЕЛ.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ЦИФРЫ.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ДЕСЯТИЧНАЯ ЗАПИСЬ 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НАТУРАЛЬНЫХ  ЧИСЕЛ.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1169368"/>
            <a:ext cx="9489710" cy="5688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 ЗАПИСИ  ЧИСЕЛ</a:t>
            </a:r>
            <a:b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сот, шест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сот, сем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сот, восем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сот, девят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  пишутся  с  мягким знаком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ион, ми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иард, три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ион  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пишутся  с  двумя  буквами  «л»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 сокращения: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единица – ед.,  сотня – сот., десяток –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тысяча – тыс., миллион – млн., миллиард – млрд.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577064" cy="5256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«ЧИСЛА – ВЕЛИКАНЫ»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биллион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(миллиард)– 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тысяча  миллионов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триллион  - 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тысяча  биллионов</a:t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приписывая  каждый  раз  </a:t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три  нуля  получаем: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квадриллион, квинтиллион, 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секстиллион, септиллион, 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октиллион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нониллион  и  </a:t>
            </a:r>
            <a:r>
              <a:rPr lang="ru-RU" sz="4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т.дю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152128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Выполните  задание:</a:t>
            </a:r>
            <a:b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75928" y="1340768"/>
            <a:ext cx="8208912" cy="5400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 десятичной  записью  число:</a:t>
            </a:r>
          </a:p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12  миллиардов  307   миллионов  234  тысячи  52;</a:t>
            </a:r>
          </a:p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сорок  два миллиона  триста  тысяч  пятьдесят  семь.</a:t>
            </a:r>
          </a:p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Запишите  в  виде  суммы  разрядных  слагаемых:</a:t>
            </a:r>
          </a:p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937;         б) 589307.</a:t>
            </a:r>
          </a:p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Запишите  число, которое  на :</a:t>
            </a:r>
          </a:p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5  больше  наименьшего  двузначного  числа;</a:t>
            </a:r>
          </a:p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на  7  меньше  наибольшего трехзначного  числа.</a:t>
            </a:r>
            <a:endParaRPr lang="ru-RU" sz="32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8387" y="0"/>
            <a:ext cx="8208912" cy="899966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0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75928" y="1340768"/>
            <a:ext cx="8208912" cy="5400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3"/>
              <p:cNvSpPr txBox="1">
                <a:spLocks/>
              </p:cNvSpPr>
              <p:nvPr/>
            </p:nvSpPr>
            <p:spPr>
              <a:xfrm>
                <a:off x="450848" y="1196752"/>
                <a:ext cx="8693152" cy="5112568"/>
              </a:xfrm>
              <a:prstGeom prst="rect">
                <a:avLst/>
              </a:prstGeom>
              <a:ln w="6350" cap="rnd">
                <a:noFill/>
              </a:ln>
            </p:spPr>
            <p:txBody>
              <a:bodyPr vert="horz" rtlCol="0" anchor="b" anchorCtr="0">
                <a:normAutofit lnSpcReduction="1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lang="en-US" sz="4200" b="0" kern="1200" spc="-100" baseline="0" dirty="0">
                    <a:ln w="3200">
                      <a:solidFill>
                        <a:schemeClr val="bg2">
                          <a:shade val="75000"/>
                          <a:alpha val="25000"/>
                        </a:schemeClr>
                      </a:solidFill>
                      <a:prstDash val="solid"/>
                      <a:round/>
                    </a:ln>
                    <a:solidFill>
                      <a:srgbClr val="F9F9F9"/>
                    </a:solidFill>
                    <a:effectLst>
                      <a:innerShdw blurRad="50800" dist="25400" dir="13500000">
                        <a:prstClr val="black">
                          <a:alpha val="70000"/>
                        </a:prstClr>
                      </a:inn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 marL="742950" indent="-742950">
                  <a:buAutoNum type="arabicPeriod"/>
                </a:pPr>
                <a: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а) 12 307 234 52</a:t>
                </a:r>
              </a:p>
              <a:p>
                <a:r>
                  <a:rPr lang="ru-RU" sz="4000" b="1" i="1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б) 42 300 057</a:t>
                </a:r>
              </a:p>
              <a:p>
                <a:endParaRPr lang="ru-RU" sz="4000" b="1" i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42950" indent="-742950">
                  <a:buAutoNum type="arabicPeriod" startAt="2"/>
                </a:pPr>
                <a: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𝟗𝟑𝟕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𝟗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𝟏𝟎𝟎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𝟑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𝟏𝟎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𝟕</m:t>
                    </m:r>
                  </m:oMath>
                </a14:m>
                <a:endParaRPr lang="ru-RU" sz="4000" b="1" i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𝟓𝟖𝟗𝟑𝟎𝟕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𝟏𝟎𝟎𝟎𝟎𝟎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𝟖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𝟏𝟎𝟎𝟎𝟎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endParaRPr lang="ru-RU" sz="4000" b="1" i="1" dirty="0" smtClean="0">
                  <a:solidFill>
                    <a:schemeClr val="accent4">
                      <a:lumMod val="50000"/>
                    </a:schemeClr>
                  </a:solidFill>
                  <a:latin typeface="Cambria Math"/>
                  <a:ea typeface="Cambria Math"/>
                  <a:cs typeface="Times New Roman" pitchFamily="18" charset="0"/>
                </a:endParaRPr>
              </a:p>
              <a:p>
                <a:r>
                  <a:rPr lang="ru-RU" sz="4000" b="1" dirty="0" smtClean="0">
                    <a:solidFill>
                      <a:schemeClr val="accent4">
                        <a:lumMod val="50000"/>
                      </a:schemeClr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𝟗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𝟏𝟎𝟎𝟎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𝟑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𝟏𝟎𝟎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𝟏𝟎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ru-RU" sz="40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𝟕</m:t>
                    </m:r>
                  </m:oMath>
                </a14:m>
                <a:endParaRPr lang="ru-RU" sz="4000" b="1" i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4000" b="1" i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3.   а)  15     б) 992</a:t>
                </a:r>
                <a:endParaRPr lang="ru-RU" sz="4000" b="1" i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8" y="1196752"/>
                <a:ext cx="8693152" cy="511256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525" t="-1669" b="-5125"/>
                </a:stretch>
              </a:blipFill>
              <a:ln w="6350" cap="rnd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4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3280" cy="1606488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Ответьте  на  вопросы:</a:t>
            </a:r>
            <a:b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75928" y="1340768"/>
            <a:ext cx="8208912" cy="5400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75928" y="1041580"/>
            <a:ext cx="8208912" cy="41156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40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51520" y="764704"/>
            <a:ext cx="8892480" cy="576064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 знаков  используют для  записи  натуральных  чисел  в  десятичной  системе?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 натуральные  числа  называют  однозначными? Двузначными? Трехзначными? Многозначными?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 цифра  не  может  стоять  в  начале  записи  натурального  числа?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 ли  0  натуральным  числом?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 называют  группы  по  три  цифры, на  которые  разбивают  многозначные  числа  справа  налево?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 по  порядку  первые  четыре  класса  в  записи  натуральных  чисел.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 разрядов  имеет  каждый  класс? Как  их  называют?  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49685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Использовать  числа  люди стали  уже  в  глубокой  древности.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Числа 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 2, 3, 4, 5, 6, 7, 8, 9,  которые  используются  при  счете  предметов, называют  </a:t>
            </a: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НАТУРАЛЬНЫМИ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 латинского  слова 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 означает  природа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08912" cy="52565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Как  здания  строят  из кирпичей, а  слова  складывают  из букв,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так  и  натуральные  числа  записывают  с  помощью специальных  знаков,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которые  называют  </a:t>
            </a: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</a:rPr>
              <a:t>ЦИФРАМИ.</a:t>
            </a:r>
            <a:b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Этих  цифр  десять:</a:t>
            </a:r>
            <a:r>
              <a:rPr lang="ru-RU" sz="4000" b="1" i="1" u="sng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i="1" u="sng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0,  1,  2,  3,  4,  5,  6,  7,  8,  9.</a:t>
            </a:r>
            <a:endParaRPr lang="ru-RU" sz="40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0891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Однозначные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натуральные  числа, записанные одной  цифрой.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95536" y="908720"/>
            <a:ext cx="8208912" cy="216024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1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Двузначные </a:t>
            </a: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натуральные  числа, записанные  двумя  цифрами.</a:t>
            </a:r>
            <a:b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1" i="1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67544" y="2564904"/>
            <a:ext cx="8208912" cy="1800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Трехзначные </a:t>
            </a: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натуральные  числа, записанные  тремя  числами  и т.д.</a:t>
            </a:r>
            <a:b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1" i="1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544" y="3429000"/>
            <a:ext cx="8208912" cy="208823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1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Многозначные</a:t>
            </a: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все  числа  кроме   </a:t>
            </a:r>
            <a:b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однозначных.</a:t>
            </a:r>
            <a:endParaRPr kumimoji="0" lang="ru-RU" sz="4000" b="1" i="1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445184"/>
              </p:ext>
            </p:extLst>
          </p:nvPr>
        </p:nvGraphicFramePr>
        <p:xfrm>
          <a:off x="467544" y="2780928"/>
          <a:ext cx="8229600" cy="357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224136"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КЛАСС МИЛЛИАРДОВ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КЛАСС  МИЛЛИОНОВ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КЛАСС 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ТЫСЯЧ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КЛАСС  ЕДИНИЦ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330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СОТНИ   МИЛЛИАРДОВ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ДЕСЯТКИ  МИЛЛИАРДОВ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ЕДИНИЦЫ  МИЛЛИАРДОВ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СОТНИ  МИЛЛИОНОВ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ДЕСЯТКИ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МИЛЛИОНОВ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ЕДИНИЦЫ  МИЛЛИОНОВ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СОТНИ  ТЫСЯЧ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ДЕСЯТКИ  ТЫСЯЧ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ЕДИНИЦЫ ТЫСЯЧ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СОТНИ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ДЕСЯТКИ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ЕДИНИЦЫ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772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 прочесть  многозначное  число, цифры  его  записи   разбивают  на  группы  по  три  цифры  слева  на  право. Эти  группы  называют  </a:t>
            </a: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КЛАССАМИ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 ЧТЕНИЯ  ЧИСЕЛ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-240835" y="1052736"/>
            <a:ext cx="9252520" cy="8640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Разбиваем  число  на  классы, отделяем  по  три  цифры  справа  налево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23528" y="5517232"/>
            <a:ext cx="8208912" cy="7200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Прочитать  число  1803742150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44824"/>
            <a:ext cx="954055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ru-RU" sz="31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 число  слева  направо: называем  число, представленное  первой  группой  цифр  и  название  класса, затем  называем  число  представленное   второй  группой  цифр  и  название  класса  и  т.д.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21088"/>
            <a:ext cx="90364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ru-RU" sz="31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 все три  разряда  заполнены  нулями, то  при  чтении  этот  класс  пропускают</a:t>
            </a:r>
            <a:endParaRPr lang="ru-RU" sz="31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56513"/>
              </p:ext>
            </p:extLst>
          </p:nvPr>
        </p:nvGraphicFramePr>
        <p:xfrm>
          <a:off x="395536" y="2564904"/>
          <a:ext cx="8229600" cy="1562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75456"/>
                <a:gridCol w="696144"/>
                <a:gridCol w="685800"/>
                <a:gridCol w="685800"/>
                <a:gridCol w="685800"/>
                <a:gridCol w="685800"/>
                <a:gridCol w="685800"/>
              </a:tblGrid>
              <a:tr h="857250"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КЛАСС МИЛЛИАРДОВ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КЛАСС  МИЛЛИОНОВ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КЛАСС 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ТЫСЯЧ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КЛАСС  ЕДИНИЦ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18   037   421   509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восемнадцать 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иллиардов  тридцать  семь  миллионов  четыреста  двадцать  одна  тысяча  пятьсот  девять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67544" y="5589240"/>
            <a:ext cx="8229600" cy="216024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67544" y="4221088"/>
            <a:ext cx="8229600" cy="24482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9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 в  данном  числе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единиц, десятков, сотен, десятков  тысяч, сотен  миллионов, единиц  миллиардов                                       </a:t>
            </a:r>
            <a:endParaRPr lang="ru-RU" sz="9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08912" cy="568863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Запись  натуральных  чисел  называют  </a:t>
            </a: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ДЕСЯТИЧНОЙ.</a:t>
            </a:r>
            <a:b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Десять 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единиц  каждого  ряда  составляют  единицу  следующего  старшего  разряда.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21000" gridSize="9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620688"/>
                <a:ext cx="8208912" cy="403244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3758 = 3000 + 700 + 50 + 8</a:t>
                </a:r>
                <a:b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𝟑𝟕𝟖𝟓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𝟏𝟎𝟎𝟎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𝟕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𝟏𝟎𝟎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𝟖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𝟏𝟎</m:t>
                      </m:r>
                      <m:r>
                        <a:rPr lang="ru-RU" sz="32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4000" b="1" i="1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b="1" i="1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4000" b="1" i="1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сумма  разрядных  слагаемых</a:t>
                </a:r>
                <a:endParaRPr lang="ru-RU" sz="4000" b="1" i="1" u="sng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620688"/>
                <a:ext cx="8208912" cy="4032448"/>
              </a:xfrm>
              <a:blipFill rotWithShape="1">
                <a:blip r:embed="rId4"/>
                <a:stretch>
                  <a:fillRect b="-6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0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392</TotalTime>
  <Words>434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РЯД  НАТУРАЛЬНЫХ  ЧИСЕЛ. ЦИФРЫ. ДЕСЯТИЧНАЯ ЗАПИСЬ   НАТУРАЛЬНЫХ  ЧИСЕЛ.</vt:lpstr>
      <vt:lpstr>Использовать  числа  люди стали  уже  в  глубокой  древности. Числа  1, 2, 3, 4, 5, 6, 7, 8, 9,  которые  используются  при  счете  предметов, называют  НАТУРАЛЬНЫМИ   от  латинского  слова  natura,  что  означает  природа</vt:lpstr>
      <vt:lpstr>Как  здания  строят  из кирпичей, а  слова  складывают  из букв,  так  и  натуральные  числа  записывают  с  помощью специальных  знаков,  которые  называют  ЦИФРАМИ. Этих  цифр  десять: 0,  1,  2,  3,  4,  5,  6,  7,  8,  9.</vt:lpstr>
      <vt:lpstr>Однозначные – натуральные  числа, записанные одной  цифрой. </vt:lpstr>
      <vt:lpstr>Чтобы  прочесть  многозначное  число, цифры  его  записи   разбивают  на  группы  по  три  цифры  слева  на  право. Эти  группы  называют  КЛАССАМИ. </vt:lpstr>
      <vt:lpstr>ПРАВИЛО  ЧТЕНИЯ  ЧИСЕЛ</vt:lpstr>
      <vt:lpstr>18   037   421   509 восемнадцать  миллиардов  тридцать  семь  миллионов  четыреста  двадцать  одна  тысяча  пятьсот  девять</vt:lpstr>
      <vt:lpstr>Запись  натуральных  чисел  называют  ДЕСЯТИЧНОЙ.  Десять  единиц  каждого  ряда  составляют  единицу  следующего  старшего  разряда.  </vt:lpstr>
      <vt:lpstr>3758 = 3000 + 700 + 50 + 8  3785=3∙1000+7∙100+8∙10+5  сумма  разрядных  слагаемых</vt:lpstr>
      <vt:lpstr>ПРАВИЛО  ЗАПИСИ  ЧИСЕЛ  пятьсот, шестьсот, семьсот, восемьсот, девятьсот  пишутся  с  мягким знаком  миллион, миллиард, триллион   пишутся  с  двумя  буквами  «л»  Используются  сокращения: единица – ед.,  сотня – сот., десяток – дес.,  тысяча – тыс., миллион – млн., миллиард – млрд. </vt:lpstr>
      <vt:lpstr>«ЧИСЛА – ВЕЛИКАНЫ» биллион (миллиард)– тысяча  миллионов триллион  - тысяча  биллионов  приписывая  каждый  раз   по  три  нуля  получаем: квадриллион, квинтиллион,  секстиллион, септиллион,  октиллион, нониллион  и  т.дю</vt:lpstr>
      <vt:lpstr>Выполните  задание:  </vt:lpstr>
      <vt:lpstr>Решение</vt:lpstr>
      <vt:lpstr>Ответьте  на  вопросы: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  НАТУРАЛЬНЫХ  ЧИСЕЛ. ЦИФРЫ. ДЕСЯТИЧНАЯ ЗАПИСЬ   НАТУРАЛЬНЫХ  ЧИСЕЛ.</dc:title>
  <dc:creator>А.Н. КАПОЧКИНА</dc:creator>
  <cp:lastModifiedBy>А.Н. КАПОЧКИНА</cp:lastModifiedBy>
  <cp:revision>15</cp:revision>
  <dcterms:modified xsi:type="dcterms:W3CDTF">2018-09-05T09:56:31Z</dcterms:modified>
</cp:coreProperties>
</file>